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2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80" r:id="rId14"/>
    <p:sldId id="281" r:id="rId15"/>
    <p:sldId id="282" r:id="rId16"/>
    <p:sldId id="283" r:id="rId17"/>
    <p:sldId id="284" r:id="rId18"/>
    <p:sldId id="286" r:id="rId19"/>
    <p:sldId id="287" r:id="rId20"/>
    <p:sldId id="288" r:id="rId21"/>
    <p:sldId id="289" r:id="rId22"/>
    <p:sldId id="290" r:id="rId23"/>
    <p:sldId id="303" r:id="rId24"/>
    <p:sldId id="291" r:id="rId25"/>
    <p:sldId id="292" r:id="rId26"/>
    <p:sldId id="293" r:id="rId27"/>
    <p:sldId id="294" r:id="rId28"/>
    <p:sldId id="295" r:id="rId29"/>
    <p:sldId id="304" r:id="rId30"/>
    <p:sldId id="296" r:id="rId31"/>
    <p:sldId id="297" r:id="rId32"/>
    <p:sldId id="298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A"/>
    <a:srgbClr val="FF0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62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744FFB-5F68-4E57-8D2B-AE5A3C71638C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9518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uk-U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11E4D-12DC-4817-AB69-6AF83E13AF68}" type="slidenum">
              <a:rPr lang="uk-UA"/>
              <a:pPr>
                <a:defRPr/>
              </a:pPr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8297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t>19.02.2016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2861" y="419725"/>
            <a:ext cx="8346325" cy="1169232"/>
          </a:xfrm>
        </p:spPr>
        <p:txBody>
          <a:bodyPr>
            <a:noAutofit/>
          </a:bodyPr>
          <a:lstStyle/>
          <a:p>
            <a:r>
              <a:rPr lang="en-US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How to write successful grant application</a:t>
            </a:r>
            <a:r>
              <a:rPr lang="ru-RU" sz="4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?</a:t>
            </a:r>
            <a:endParaRPr lang="ru-RU"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96888" y="1605229"/>
            <a:ext cx="5150224" cy="48587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Coach</a:t>
            </a:r>
            <a:r>
              <a:rPr lang="uk-UA" sz="2400" dirty="0" smtClean="0"/>
              <a:t>:  </a:t>
            </a:r>
            <a:r>
              <a:rPr lang="en-US" sz="2400" dirty="0" err="1" smtClean="0"/>
              <a:t>Yarolsava</a:t>
            </a:r>
            <a:r>
              <a:rPr lang="en-US" sz="2400" dirty="0" smtClean="0"/>
              <a:t> </a:t>
            </a:r>
            <a:r>
              <a:rPr lang="en-US" sz="2400" dirty="0" err="1" smtClean="0"/>
              <a:t>Melenovska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2274288" y="571188"/>
            <a:ext cx="6071953" cy="1325563"/>
          </a:xfrm>
        </p:spPr>
        <p:txBody>
          <a:bodyPr/>
          <a:lstStyle/>
          <a:p>
            <a:r>
              <a:rPr lang="en-US" altLang="uk-UA" sz="4000" b="1" dirty="0" smtClean="0">
                <a:solidFill>
                  <a:srgbClr val="C00000"/>
                </a:solidFill>
              </a:rPr>
              <a:t>What should you know about a donor</a:t>
            </a:r>
            <a:endParaRPr lang="ru-RU" altLang="uk-UA" sz="4000" b="1" dirty="0" smtClean="0">
              <a:solidFill>
                <a:srgbClr val="C00000"/>
              </a:solidFill>
            </a:endParaRP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1740547" y="1793384"/>
            <a:ext cx="6753069" cy="4829175"/>
          </a:xfrm>
        </p:spPr>
        <p:txBody>
          <a:bodyPr>
            <a:normAutofit/>
          </a:bodyPr>
          <a:lstStyle/>
          <a:p>
            <a:r>
              <a:rPr lang="uk-UA" altLang="uk-UA" sz="2800" dirty="0" smtClean="0"/>
              <a:t> </a:t>
            </a:r>
            <a:r>
              <a:rPr lang="en-US" altLang="uk-UA" sz="2800" dirty="0" smtClean="0"/>
              <a:t>Priorities</a:t>
            </a:r>
          </a:p>
          <a:p>
            <a:r>
              <a:rPr lang="uk-UA" altLang="uk-UA" sz="2800" dirty="0" smtClean="0"/>
              <a:t> </a:t>
            </a:r>
            <a:r>
              <a:rPr lang="en-US" altLang="uk-UA" sz="2800" dirty="0" smtClean="0"/>
              <a:t>Target groups</a:t>
            </a:r>
            <a:endParaRPr lang="ru-RU" altLang="uk-UA" sz="2800" dirty="0" smtClean="0"/>
          </a:p>
          <a:p>
            <a:r>
              <a:rPr lang="ru-RU" altLang="uk-UA" sz="2800" dirty="0" smtClean="0"/>
              <a:t> </a:t>
            </a:r>
            <a:r>
              <a:rPr lang="en-US" altLang="uk-UA" sz="2800" dirty="0" smtClean="0"/>
              <a:t>Territories</a:t>
            </a:r>
            <a:endParaRPr lang="ru-RU" altLang="uk-UA" sz="2800" dirty="0" smtClean="0"/>
          </a:p>
          <a:p>
            <a:r>
              <a:rPr lang="ru-RU" altLang="uk-UA" sz="2800" dirty="0" smtClean="0"/>
              <a:t> </a:t>
            </a:r>
            <a:r>
              <a:rPr lang="en-US" altLang="uk-UA" sz="2800" dirty="0" smtClean="0"/>
              <a:t>Grant history</a:t>
            </a:r>
            <a:endParaRPr lang="ru-RU" altLang="uk-UA" sz="2800" dirty="0" smtClean="0"/>
          </a:p>
          <a:p>
            <a:endParaRPr lang="ru-RU" altLang="uk-UA" sz="2800" dirty="0" smtClean="0"/>
          </a:p>
          <a:p>
            <a:endParaRPr lang="uk-UA" altLang="uk-UA" sz="2800" dirty="0"/>
          </a:p>
          <a:p>
            <a:endParaRPr lang="uk-UA" altLang="uk-UA" sz="2800" dirty="0" smtClean="0"/>
          </a:p>
          <a:p>
            <a:pPr>
              <a:buFont typeface="Arial" charset="0"/>
              <a:buNone/>
            </a:pPr>
            <a:endParaRPr lang="uk-UA" altLang="uk-UA" sz="2800" dirty="0" smtClean="0"/>
          </a:p>
        </p:txBody>
      </p:sp>
    </p:spTree>
    <p:extLst>
      <p:ext uri="{BB962C8B-B14F-4D97-AF65-F5344CB8AC3E}">
        <p14:creationId xmlns:p14="http://schemas.microsoft.com/office/powerpoint/2010/main" val="260255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728210" y="365126"/>
            <a:ext cx="578714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uk-UA" sz="4000" b="1" dirty="0" smtClean="0">
                <a:solidFill>
                  <a:srgbClr val="A50021"/>
                </a:solidFill>
              </a:rPr>
              <a:t>Project definition</a:t>
            </a:r>
            <a:endParaRPr lang="ru-RU" altLang="uk-UA" sz="4000" b="1" dirty="0" smtClean="0">
              <a:solidFill>
                <a:srgbClr val="A50021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ru-RU" altLang="uk-UA" b="1" i="1" dirty="0" smtClean="0"/>
              <a:t>	</a:t>
            </a:r>
            <a:r>
              <a:rPr lang="en-US" altLang="uk-UA" sz="3600" b="1" dirty="0" smtClean="0"/>
              <a:t>Project</a:t>
            </a:r>
            <a:r>
              <a:rPr lang="uk-UA" altLang="uk-UA" sz="3600" dirty="0" smtClean="0"/>
              <a:t> –  </a:t>
            </a:r>
            <a:r>
              <a:rPr lang="en-US" altLang="uk-UA" sz="3600" dirty="0" smtClean="0"/>
              <a:t>planned actions with preliminary identified aims, terms, cost, risks and expected results. </a:t>
            </a:r>
            <a:endParaRPr lang="ru-RU" altLang="uk-UA" sz="3600" dirty="0" smtClean="0"/>
          </a:p>
        </p:txBody>
      </p:sp>
    </p:spTree>
    <p:extLst>
      <p:ext uri="{BB962C8B-B14F-4D97-AF65-F5344CB8AC3E}">
        <p14:creationId xmlns:p14="http://schemas.microsoft.com/office/powerpoint/2010/main" val="245109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147934" y="333375"/>
            <a:ext cx="5310266" cy="1150938"/>
          </a:xfrm>
        </p:spPr>
        <p:txBody>
          <a:bodyPr/>
          <a:lstStyle/>
          <a:p>
            <a:pPr algn="l" eaLnBrk="1" hangingPunct="1"/>
            <a:r>
              <a:rPr lang="en-US" altLang="uk-UA" sz="4000" b="1" dirty="0" smtClean="0">
                <a:solidFill>
                  <a:srgbClr val="A50021"/>
                </a:solidFill>
              </a:rPr>
              <a:t>Grant</a:t>
            </a:r>
            <a:r>
              <a:rPr lang="uk-UA" altLang="uk-UA" sz="4000" b="1" dirty="0" smtClean="0">
                <a:solidFill>
                  <a:srgbClr val="A50021"/>
                </a:solidFill>
              </a:rPr>
              <a:t> -</a:t>
            </a:r>
            <a:r>
              <a:rPr lang="uk-UA" altLang="uk-UA" dirty="0" smtClean="0">
                <a:solidFill>
                  <a:srgbClr val="A50021"/>
                </a:solidFill>
              </a:rPr>
              <a:t> </a:t>
            </a:r>
            <a:endParaRPr lang="ru-RU" altLang="uk-UA" dirty="0" smtClean="0">
              <a:solidFill>
                <a:srgbClr val="A50021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4380" y="1412875"/>
            <a:ext cx="7513820" cy="525621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uk-UA" altLang="uk-UA" dirty="0" smtClean="0"/>
              <a:t>	</a:t>
            </a:r>
            <a:r>
              <a:rPr lang="en-US" altLang="uk-UA" sz="3400" dirty="0" smtClean="0"/>
              <a:t>financial assets given by donator / donor </a:t>
            </a:r>
            <a:r>
              <a:rPr lang="ru-RU" altLang="uk-UA" sz="3400" i="1" dirty="0" smtClean="0"/>
              <a:t>(</a:t>
            </a:r>
            <a:r>
              <a:rPr lang="en-US" altLang="uk-UA" sz="3400" i="1" dirty="0" smtClean="0"/>
              <a:t>fund</a:t>
            </a:r>
            <a:r>
              <a:rPr lang="ru-RU" altLang="uk-UA" sz="3400" i="1" dirty="0" smtClean="0"/>
              <a:t>, </a:t>
            </a:r>
            <a:r>
              <a:rPr lang="en-US" altLang="uk-UA" sz="3400" i="1" dirty="0" smtClean="0"/>
              <a:t>corporation</a:t>
            </a:r>
            <a:r>
              <a:rPr lang="ru-RU" altLang="uk-UA" sz="3400" i="1" dirty="0" smtClean="0"/>
              <a:t>, </a:t>
            </a:r>
            <a:r>
              <a:rPr lang="en-US" altLang="uk-UA" sz="3400" i="1" dirty="0" smtClean="0"/>
              <a:t>governmental institution or a private person) </a:t>
            </a:r>
            <a:r>
              <a:rPr lang="en-US" altLang="uk-UA" sz="3400" dirty="0" smtClean="0"/>
              <a:t>to </a:t>
            </a:r>
            <a:r>
              <a:rPr lang="en-US" altLang="uk-UA" sz="3400" dirty="0" smtClean="0"/>
              <a:t>non-governmental, non-commercial organization or private person </a:t>
            </a:r>
            <a:r>
              <a:rPr lang="en-US" altLang="uk-UA" sz="3400" b="1" dirty="0" smtClean="0"/>
              <a:t>for</a:t>
            </a:r>
            <a:r>
              <a:rPr lang="ru-RU" altLang="uk-UA" sz="3400" b="1" dirty="0" smtClean="0"/>
              <a:t> </a:t>
            </a:r>
            <a:r>
              <a:rPr lang="en-US" altLang="uk-UA" sz="3400" b="1" dirty="0" smtClean="0"/>
              <a:t>project implementation</a:t>
            </a:r>
            <a:r>
              <a:rPr lang="ru-RU" altLang="uk-UA" sz="3400" dirty="0" smtClean="0"/>
              <a:t>. </a:t>
            </a:r>
            <a:endParaRPr lang="ru-RU" altLang="uk-UA" dirty="0" smtClean="0"/>
          </a:p>
        </p:txBody>
      </p:sp>
    </p:spTree>
    <p:extLst>
      <p:ext uri="{BB962C8B-B14F-4D97-AF65-F5344CB8AC3E}">
        <p14:creationId xmlns:p14="http://schemas.microsoft.com/office/powerpoint/2010/main" val="190219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2593298" y="188913"/>
            <a:ext cx="6371315" cy="6477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uk-UA" sz="4000" b="1" dirty="0" smtClean="0">
                <a:solidFill>
                  <a:srgbClr val="A50021"/>
                </a:solidFill>
              </a:rPr>
              <a:t>Project application structure</a:t>
            </a:r>
            <a:endParaRPr lang="ru-RU" altLang="uk-UA" sz="4000" b="1" dirty="0">
              <a:solidFill>
                <a:srgbClr val="A50021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13220" y="908050"/>
            <a:ext cx="5744980" cy="5761038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uk-UA" sz="2400" i="1" dirty="0" smtClean="0"/>
              <a:t>Project CV </a:t>
            </a:r>
            <a:r>
              <a:rPr lang="ru-RU" altLang="uk-UA" sz="2400" i="1" dirty="0" smtClean="0"/>
              <a:t>(</a:t>
            </a:r>
            <a:r>
              <a:rPr lang="en-US" altLang="uk-UA" sz="2400" i="1" dirty="0" smtClean="0"/>
              <a:t>abstract</a:t>
            </a:r>
            <a:r>
              <a:rPr lang="ru-RU" altLang="uk-UA" sz="2400" i="1" dirty="0" smtClean="0"/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uk-UA" sz="2400" dirty="0" smtClean="0"/>
              <a:t>Project name</a:t>
            </a:r>
            <a:endParaRPr lang="ru-RU" altLang="uk-UA" sz="2400" i="1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uk-UA" sz="2400" dirty="0" smtClean="0"/>
              <a:t>Information about organization</a:t>
            </a:r>
            <a:endParaRPr lang="ru-RU" altLang="uk-UA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uk-UA" sz="2400" dirty="0" smtClean="0"/>
              <a:t>Problem description</a:t>
            </a:r>
            <a:endParaRPr lang="ru-RU" altLang="uk-UA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uk-UA" sz="2400" dirty="0" smtClean="0"/>
              <a:t>Project aim</a:t>
            </a:r>
            <a:endParaRPr lang="ru-RU" altLang="uk-UA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uk-UA" sz="2400" dirty="0" smtClean="0"/>
              <a:t>Task</a:t>
            </a:r>
            <a:endParaRPr lang="ru-RU" altLang="uk-UA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uk-UA" sz="2400" dirty="0" smtClean="0"/>
              <a:t>Target audiences</a:t>
            </a:r>
            <a:endParaRPr lang="ru-RU" altLang="uk-UA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uk-UA" sz="2400" dirty="0" smtClean="0"/>
              <a:t>Methods</a:t>
            </a:r>
            <a:endParaRPr lang="ru-RU" altLang="uk-UA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uk-UA" sz="2400" dirty="0" smtClean="0"/>
              <a:t>Working plan of project implementation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uk-UA" sz="2400" dirty="0" smtClean="0"/>
              <a:t>Expected results</a:t>
            </a:r>
            <a:endParaRPr lang="ru-RU" altLang="uk-UA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uk-UA" sz="2400" dirty="0" smtClean="0"/>
              <a:t>Monitoring and evaluation</a:t>
            </a:r>
            <a:endParaRPr lang="ru-RU" altLang="uk-UA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uk-UA" sz="2400" dirty="0" smtClean="0"/>
              <a:t>Budget</a:t>
            </a:r>
            <a:endParaRPr lang="ru-RU" altLang="uk-UA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uk-UA" sz="2400" i="1" dirty="0" smtClean="0"/>
              <a:t>Annexes to application</a:t>
            </a:r>
            <a:endParaRPr lang="ru-RU" altLang="uk-UA" sz="2400" i="1" dirty="0" smtClean="0"/>
          </a:p>
          <a:p>
            <a:pPr eaLnBrk="1" hangingPunct="1">
              <a:lnSpc>
                <a:spcPct val="90000"/>
              </a:lnSpc>
            </a:pPr>
            <a:endParaRPr lang="uk-UA" altLang="uk-UA" sz="2400" dirty="0" smtClean="0"/>
          </a:p>
          <a:p>
            <a:pPr eaLnBrk="1" hangingPunct="1">
              <a:lnSpc>
                <a:spcPct val="90000"/>
              </a:lnSpc>
            </a:pPr>
            <a:endParaRPr lang="ru-RU" altLang="uk-UA" sz="2400" dirty="0" smtClean="0"/>
          </a:p>
          <a:p>
            <a:pPr eaLnBrk="1" hangingPunct="1">
              <a:lnSpc>
                <a:spcPct val="90000"/>
              </a:lnSpc>
            </a:pPr>
            <a:endParaRPr lang="uk-UA" altLang="uk-UA" sz="2400" dirty="0" smtClean="0"/>
          </a:p>
          <a:p>
            <a:pPr eaLnBrk="1" hangingPunct="1">
              <a:lnSpc>
                <a:spcPct val="90000"/>
              </a:lnSpc>
            </a:pPr>
            <a:endParaRPr lang="uk-UA" altLang="uk-UA" sz="2400" dirty="0" smtClean="0"/>
          </a:p>
        </p:txBody>
      </p:sp>
    </p:spTree>
    <p:extLst>
      <p:ext uri="{BB962C8B-B14F-4D97-AF65-F5344CB8AC3E}">
        <p14:creationId xmlns:p14="http://schemas.microsoft.com/office/powerpoint/2010/main" val="7356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28407" y="188913"/>
            <a:ext cx="6029793" cy="10080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uk-UA" sz="4000" b="1" dirty="0" smtClean="0">
                <a:solidFill>
                  <a:srgbClr val="A50021"/>
                </a:solidFill>
              </a:rPr>
              <a:t>Information about organization</a:t>
            </a:r>
            <a:endParaRPr lang="ru-RU" altLang="uk-UA" sz="4000" b="1" dirty="0">
              <a:solidFill>
                <a:srgbClr val="A5002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68413"/>
            <a:ext cx="7843837" cy="5113337"/>
          </a:xfrm>
        </p:spPr>
        <p:txBody>
          <a:bodyPr>
            <a:normAutofit/>
          </a:bodyPr>
          <a:lstStyle/>
          <a:p>
            <a:pPr eaLnBrk="1" hangingPunct="1"/>
            <a:r>
              <a:rPr lang="uk-UA" altLang="uk-UA" sz="3200" dirty="0" smtClean="0"/>
              <a:t> </a:t>
            </a:r>
            <a:r>
              <a:rPr lang="en-US" altLang="uk-UA" sz="3200" dirty="0" smtClean="0"/>
              <a:t>Organization full name </a:t>
            </a:r>
            <a:r>
              <a:rPr lang="ru-RU" altLang="uk-UA" sz="3200" dirty="0" smtClean="0"/>
              <a:t>(</a:t>
            </a:r>
            <a:r>
              <a:rPr lang="en-US" altLang="uk-UA" sz="3200" dirty="0" smtClean="0"/>
              <a:t>according to By-laws</a:t>
            </a:r>
            <a:r>
              <a:rPr lang="ru-RU" altLang="uk-UA" sz="3200" dirty="0" smtClean="0"/>
              <a:t>)</a:t>
            </a:r>
          </a:p>
          <a:p>
            <a:pPr eaLnBrk="1" hangingPunct="1"/>
            <a:r>
              <a:rPr lang="ru-RU" altLang="uk-UA" sz="3200" dirty="0" smtClean="0"/>
              <a:t> </a:t>
            </a:r>
            <a:r>
              <a:rPr lang="en-US" altLang="uk-UA" sz="3200" dirty="0" smtClean="0"/>
              <a:t>Registration date</a:t>
            </a:r>
            <a:endParaRPr lang="ru-RU" altLang="uk-UA" sz="3200" dirty="0" smtClean="0"/>
          </a:p>
          <a:p>
            <a:pPr eaLnBrk="1" hangingPunct="1"/>
            <a:r>
              <a:rPr lang="ru-RU" altLang="uk-UA" sz="3200" dirty="0" smtClean="0"/>
              <a:t> </a:t>
            </a:r>
            <a:r>
              <a:rPr lang="en-US" altLang="uk-UA" sz="3200" dirty="0" smtClean="0"/>
              <a:t>Organization members </a:t>
            </a:r>
            <a:r>
              <a:rPr lang="ru-RU" altLang="uk-UA" sz="3200" dirty="0" smtClean="0"/>
              <a:t>(</a:t>
            </a:r>
            <a:r>
              <a:rPr lang="en-US" altLang="uk-UA" sz="3200" dirty="0" smtClean="0"/>
              <a:t>who they are, their amount</a:t>
            </a:r>
            <a:r>
              <a:rPr lang="ru-RU" altLang="uk-UA" sz="3200" dirty="0" smtClean="0"/>
              <a:t>)</a:t>
            </a:r>
          </a:p>
          <a:p>
            <a:pPr eaLnBrk="1" hangingPunct="1"/>
            <a:r>
              <a:rPr lang="ru-RU" altLang="uk-UA" sz="3200" dirty="0" smtClean="0"/>
              <a:t> </a:t>
            </a:r>
            <a:r>
              <a:rPr lang="en-US" altLang="uk-UA" sz="3200" dirty="0" smtClean="0"/>
              <a:t>Main aims and organization areas of activities</a:t>
            </a:r>
            <a:endParaRPr lang="ru-RU" altLang="uk-UA" sz="3200" dirty="0" smtClean="0"/>
          </a:p>
          <a:p>
            <a:pPr eaLnBrk="1" hangingPunct="1"/>
            <a:r>
              <a:rPr lang="ru-RU" altLang="uk-UA" sz="3200" dirty="0" smtClean="0"/>
              <a:t> </a:t>
            </a:r>
            <a:r>
              <a:rPr lang="en-US" altLang="uk-UA" sz="3200" dirty="0" smtClean="0"/>
              <a:t>Project history </a:t>
            </a:r>
            <a:r>
              <a:rPr lang="ru-RU" altLang="uk-UA" sz="3200" i="1" dirty="0" smtClean="0"/>
              <a:t>(</a:t>
            </a:r>
            <a:r>
              <a:rPr lang="en-US" altLang="uk-UA" sz="3200" i="1" dirty="0" smtClean="0"/>
              <a:t>see</a:t>
            </a:r>
            <a:r>
              <a:rPr lang="ru-RU" altLang="uk-UA" sz="3200" i="1" dirty="0" smtClean="0"/>
              <a:t> </a:t>
            </a:r>
            <a:r>
              <a:rPr lang="en-US" altLang="uk-UA" sz="3200" i="1" dirty="0" smtClean="0"/>
              <a:t>next slide</a:t>
            </a:r>
            <a:r>
              <a:rPr lang="ru-RU" altLang="uk-UA" sz="3200" i="1" dirty="0" smtClean="0"/>
              <a:t>)</a:t>
            </a:r>
          </a:p>
          <a:p>
            <a:pPr eaLnBrk="1" hangingPunct="1"/>
            <a:r>
              <a:rPr lang="ru-RU" altLang="uk-UA" sz="3200" dirty="0" smtClean="0"/>
              <a:t> </a:t>
            </a:r>
            <a:r>
              <a:rPr lang="en-US" altLang="uk-UA" sz="3200" dirty="0" smtClean="0"/>
              <a:t>Resources and capability of organization to implement this project</a:t>
            </a:r>
            <a:endParaRPr lang="ru-RU" altLang="uk-UA" sz="3200" dirty="0" smtClean="0"/>
          </a:p>
        </p:txBody>
      </p:sp>
    </p:spTree>
    <p:extLst>
      <p:ext uri="{BB962C8B-B14F-4D97-AF65-F5344CB8AC3E}">
        <p14:creationId xmlns:p14="http://schemas.microsoft.com/office/powerpoint/2010/main" val="388467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383436" y="260350"/>
            <a:ext cx="6074764" cy="936625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uk-UA" sz="4000" b="1" dirty="0" smtClean="0">
                <a:solidFill>
                  <a:srgbClr val="A50021"/>
                </a:solidFill>
              </a:rPr>
              <a:t>Project history </a:t>
            </a:r>
            <a:r>
              <a:rPr lang="ru-RU" altLang="uk-UA" sz="3200" b="1" dirty="0" smtClean="0">
                <a:solidFill>
                  <a:srgbClr val="A50021"/>
                </a:solidFill>
              </a:rPr>
              <a:t>(</a:t>
            </a:r>
            <a:r>
              <a:rPr lang="en-US" altLang="uk-UA" sz="3200" b="1" dirty="0" smtClean="0">
                <a:solidFill>
                  <a:srgbClr val="A50021"/>
                </a:solidFill>
              </a:rPr>
              <a:t>description pattern</a:t>
            </a:r>
            <a:r>
              <a:rPr lang="ru-RU" altLang="uk-UA" sz="3200" b="1" dirty="0" smtClean="0">
                <a:solidFill>
                  <a:srgbClr val="A50021"/>
                </a:solidFill>
              </a:rPr>
              <a:t>)</a:t>
            </a:r>
            <a:endParaRPr lang="ru-RU" altLang="uk-UA" sz="3200" b="1" dirty="0">
              <a:solidFill>
                <a:srgbClr val="A50021"/>
              </a:solidFill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9469" y="1196975"/>
            <a:ext cx="7648731" cy="5545137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altLang="uk-UA" sz="2800" b="1" i="1" dirty="0" smtClean="0"/>
              <a:t>Information about projects over the last 1-3 years in short:</a:t>
            </a:r>
            <a:endParaRPr lang="ru-RU" altLang="uk-UA" sz="2800" b="1" i="1" dirty="0" smtClean="0"/>
          </a:p>
          <a:p>
            <a:r>
              <a:rPr lang="ru-RU" altLang="uk-UA" sz="2800" dirty="0" smtClean="0"/>
              <a:t> </a:t>
            </a:r>
            <a:r>
              <a:rPr lang="en-US" altLang="uk-UA" sz="2800" dirty="0" smtClean="0"/>
              <a:t>Project implementation dates </a:t>
            </a:r>
          </a:p>
          <a:p>
            <a:r>
              <a:rPr lang="en-US" altLang="uk-UA" sz="2800" dirty="0"/>
              <a:t> </a:t>
            </a:r>
            <a:r>
              <a:rPr lang="en-US" altLang="uk-UA" sz="2800" dirty="0" smtClean="0"/>
              <a:t>Project name</a:t>
            </a:r>
            <a:endParaRPr lang="ru-RU" altLang="uk-UA" sz="2800" dirty="0" smtClean="0"/>
          </a:p>
          <a:p>
            <a:pPr eaLnBrk="1" hangingPunct="1"/>
            <a:r>
              <a:rPr lang="ru-RU" altLang="uk-UA" sz="2800" dirty="0" smtClean="0"/>
              <a:t> </a:t>
            </a:r>
            <a:r>
              <a:rPr lang="en-US" altLang="uk-UA" sz="2800" dirty="0" smtClean="0"/>
              <a:t>Donor who supported the project </a:t>
            </a:r>
          </a:p>
          <a:p>
            <a:pPr eaLnBrk="1" hangingPunct="1"/>
            <a:r>
              <a:rPr lang="en-US" altLang="uk-UA" sz="2800" dirty="0"/>
              <a:t> </a:t>
            </a:r>
            <a:r>
              <a:rPr lang="en-US" altLang="uk-UA" sz="2800" dirty="0" smtClean="0"/>
              <a:t>Grant amount </a:t>
            </a:r>
            <a:r>
              <a:rPr lang="ru-RU" altLang="uk-UA" sz="2800" i="1" dirty="0" smtClean="0"/>
              <a:t>(</a:t>
            </a:r>
            <a:r>
              <a:rPr lang="en-US" altLang="uk-UA" sz="2800" i="1" dirty="0" smtClean="0"/>
              <a:t>if donor requests this information)</a:t>
            </a:r>
            <a:endParaRPr lang="ru-RU" altLang="uk-UA" sz="2800" i="1" dirty="0" smtClean="0"/>
          </a:p>
          <a:p>
            <a:pPr eaLnBrk="1" hangingPunct="1"/>
            <a:r>
              <a:rPr lang="ru-RU" altLang="uk-UA" sz="2800" dirty="0" smtClean="0"/>
              <a:t> </a:t>
            </a:r>
            <a:r>
              <a:rPr lang="en-US" altLang="uk-UA" sz="2800" dirty="0" smtClean="0"/>
              <a:t>Main aim</a:t>
            </a:r>
            <a:r>
              <a:rPr lang="ru-RU" altLang="uk-UA" sz="2800" dirty="0" smtClean="0"/>
              <a:t>, </a:t>
            </a:r>
            <a:r>
              <a:rPr lang="en-US" altLang="uk-UA" sz="2800" dirty="0" smtClean="0"/>
              <a:t>types of activities with results</a:t>
            </a:r>
            <a:endParaRPr lang="uk-UA" altLang="uk-UA" sz="2400" i="1" u="sng" dirty="0" smtClean="0"/>
          </a:p>
          <a:p>
            <a:pPr eaLnBrk="1" hangingPunct="1">
              <a:buFontTx/>
              <a:buNone/>
            </a:pPr>
            <a:r>
              <a:rPr lang="en-US" altLang="uk-UA" sz="2400" i="1" u="sng" dirty="0" smtClean="0"/>
              <a:t>For example</a:t>
            </a:r>
            <a:r>
              <a:rPr lang="uk-UA" altLang="uk-UA" sz="2400" i="1" u="sng" dirty="0" smtClean="0"/>
              <a:t>:</a:t>
            </a:r>
          </a:p>
          <a:p>
            <a:pPr eaLnBrk="1" hangingPunct="1">
              <a:buFontTx/>
              <a:buNone/>
            </a:pPr>
            <a:r>
              <a:rPr lang="uk-UA" altLang="uk-UA" sz="2400" dirty="0" smtClean="0"/>
              <a:t>2007-2008 </a:t>
            </a:r>
            <a:r>
              <a:rPr lang="en-US" altLang="uk-UA" sz="2400" dirty="0" smtClean="0"/>
              <a:t>Project</a:t>
            </a:r>
            <a:r>
              <a:rPr lang="uk-UA" altLang="uk-UA" sz="2400" dirty="0" smtClean="0"/>
              <a:t> “</a:t>
            </a:r>
            <a:r>
              <a:rPr lang="en-US" altLang="uk-UA" sz="2400" dirty="0" smtClean="0"/>
              <a:t>Viva</a:t>
            </a:r>
            <a:r>
              <a:rPr lang="ru-RU" altLang="uk-UA" sz="2400" dirty="0" smtClean="0"/>
              <a:t>, </a:t>
            </a:r>
            <a:r>
              <a:rPr lang="en-US" altLang="uk-UA" sz="2400" dirty="0" smtClean="0"/>
              <a:t>volunteers</a:t>
            </a:r>
            <a:r>
              <a:rPr lang="ru-RU" altLang="uk-UA" sz="2400" dirty="0" smtClean="0"/>
              <a:t>”. </a:t>
            </a:r>
            <a:r>
              <a:rPr lang="en-US" altLang="uk-UA" sz="2400" dirty="0" smtClean="0"/>
              <a:t>Training for 30 managers of volunteering programs, issuing promotional products which promotes voluntary work; carrying out international volunteers conference (75 participants). </a:t>
            </a:r>
            <a:endParaRPr lang="ru-RU" altLang="uk-UA" sz="2400" dirty="0" smtClean="0"/>
          </a:p>
        </p:txBody>
      </p:sp>
    </p:spTree>
    <p:extLst>
      <p:ext uri="{BB962C8B-B14F-4D97-AF65-F5344CB8AC3E}">
        <p14:creationId xmlns:p14="http://schemas.microsoft.com/office/powerpoint/2010/main" val="47765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2698230" y="260350"/>
            <a:ext cx="5759970" cy="10080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uk-UA" sz="4000" b="1" dirty="0" smtClean="0">
                <a:solidFill>
                  <a:srgbClr val="A50021"/>
                </a:solidFill>
              </a:rPr>
              <a:t>Project name</a:t>
            </a:r>
            <a:endParaRPr lang="ru-RU" altLang="uk-UA" sz="4000" b="1" dirty="0">
              <a:solidFill>
                <a:srgbClr val="A50021"/>
              </a:solidFill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93889"/>
            <a:ext cx="7989887" cy="4830736"/>
          </a:xfrm>
        </p:spPr>
        <p:txBody>
          <a:bodyPr/>
          <a:lstStyle/>
          <a:p>
            <a:pPr marL="342900" lvl="1" indent="0">
              <a:buClr>
                <a:srgbClr val="000000"/>
              </a:buClr>
              <a:buNone/>
            </a:pPr>
            <a:r>
              <a:rPr lang="en-US" altLang="uk-UA" sz="3200" dirty="0"/>
              <a:t>s</a:t>
            </a:r>
            <a:r>
              <a:rPr lang="en-US" altLang="uk-UA" sz="3200" dirty="0" smtClean="0"/>
              <a:t>hould:</a:t>
            </a:r>
            <a:endParaRPr lang="en-US" altLang="uk-UA" sz="3200" dirty="0"/>
          </a:p>
          <a:p>
            <a:pPr lvl="1">
              <a:buClr>
                <a:srgbClr val="000000"/>
              </a:buClr>
            </a:pPr>
            <a:r>
              <a:rPr lang="en-US" altLang="uk-UA" sz="3200" dirty="0" smtClean="0"/>
              <a:t>reflect the core of the project</a:t>
            </a:r>
            <a:endParaRPr lang="uk-UA" altLang="uk-UA" sz="3200" dirty="0" smtClean="0"/>
          </a:p>
          <a:p>
            <a:pPr lvl="1">
              <a:buClr>
                <a:srgbClr val="000000"/>
              </a:buClr>
            </a:pPr>
            <a:r>
              <a:rPr lang="uk-UA" altLang="uk-UA" sz="3200" dirty="0" smtClean="0"/>
              <a:t> </a:t>
            </a:r>
            <a:r>
              <a:rPr lang="en-US" altLang="uk-UA" sz="3200" dirty="0" smtClean="0"/>
              <a:t>be short</a:t>
            </a:r>
            <a:endParaRPr lang="uk-UA" altLang="uk-UA" sz="3200" dirty="0" smtClean="0"/>
          </a:p>
          <a:p>
            <a:pPr lvl="1">
              <a:buClr>
                <a:srgbClr val="000000"/>
              </a:buClr>
            </a:pPr>
            <a:r>
              <a:rPr lang="uk-UA" altLang="uk-UA" sz="3200" dirty="0" smtClean="0"/>
              <a:t> </a:t>
            </a:r>
            <a:r>
              <a:rPr lang="en-US" altLang="uk-UA" sz="3200" dirty="0" smtClean="0"/>
              <a:t>meaningful</a:t>
            </a:r>
            <a:endParaRPr lang="uk-UA" altLang="uk-UA" sz="3200" dirty="0" smtClean="0"/>
          </a:p>
          <a:p>
            <a:pPr lvl="1">
              <a:buClr>
                <a:srgbClr val="000000"/>
              </a:buClr>
            </a:pPr>
            <a:r>
              <a:rPr lang="uk-UA" altLang="uk-UA" sz="3200" dirty="0" smtClean="0"/>
              <a:t> </a:t>
            </a:r>
            <a:r>
              <a:rPr lang="en-US" altLang="uk-UA" sz="3200" dirty="0" smtClean="0"/>
              <a:t>positive</a:t>
            </a:r>
            <a:endParaRPr lang="uk-UA" altLang="uk-UA" sz="3200" dirty="0" smtClean="0"/>
          </a:p>
          <a:p>
            <a:pPr lvl="1">
              <a:buClr>
                <a:srgbClr val="000000"/>
              </a:buClr>
            </a:pPr>
            <a:r>
              <a:rPr lang="uk-UA" altLang="uk-UA" sz="3200" dirty="0" smtClean="0"/>
              <a:t> </a:t>
            </a:r>
            <a:r>
              <a:rPr lang="en-US" altLang="uk-UA" sz="3200" dirty="0" smtClean="0"/>
              <a:t>easy to translate</a:t>
            </a:r>
            <a:endParaRPr lang="uk-UA" altLang="uk-UA" sz="3200" dirty="0" smtClean="0"/>
          </a:p>
          <a:p>
            <a:pPr lvl="1" eaLnBrk="1" hangingPunct="1">
              <a:buClr>
                <a:srgbClr val="000000"/>
              </a:buClr>
              <a:buFontTx/>
              <a:buNone/>
            </a:pPr>
            <a:endParaRPr lang="uk-UA" altLang="uk-UA" sz="3200" i="1" dirty="0" smtClean="0"/>
          </a:p>
          <a:p>
            <a:pPr marL="0" indent="0" eaLnBrk="1" hangingPunct="1">
              <a:buNone/>
            </a:pPr>
            <a:endParaRPr lang="ru-RU" altLang="uk-UA" i="1" dirty="0" smtClean="0"/>
          </a:p>
        </p:txBody>
      </p:sp>
    </p:spTree>
    <p:extLst>
      <p:ext uri="{BB962C8B-B14F-4D97-AF65-F5344CB8AC3E}">
        <p14:creationId xmlns:p14="http://schemas.microsoft.com/office/powerpoint/2010/main" val="3628645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488367" y="176034"/>
            <a:ext cx="5969833" cy="792162"/>
          </a:xfrm>
        </p:spPr>
        <p:txBody>
          <a:bodyPr>
            <a:normAutofit/>
          </a:bodyPr>
          <a:lstStyle/>
          <a:p>
            <a:r>
              <a:rPr lang="en-US" altLang="uk-UA" sz="4000" b="1" dirty="0" smtClean="0">
                <a:solidFill>
                  <a:srgbClr val="A50021"/>
                </a:solidFill>
              </a:rPr>
              <a:t>Problem statement</a:t>
            </a:r>
            <a:endParaRPr lang="ru-RU" altLang="uk-UA" sz="4000" b="1" dirty="0">
              <a:solidFill>
                <a:srgbClr val="A50021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7989887" cy="5399087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uk-UA" sz="3000" b="1" dirty="0" smtClean="0"/>
              <a:t>Problem statement is performed as per the following scheme:</a:t>
            </a:r>
            <a:endParaRPr lang="ru-RU" altLang="uk-UA" sz="3000" b="1" u="sng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uk-UA" sz="3000" dirty="0" smtClean="0"/>
              <a:t>1.</a:t>
            </a:r>
            <a:r>
              <a:rPr lang="ru-RU" altLang="uk-UA" sz="3000" u="sng" dirty="0" smtClean="0"/>
              <a:t> </a:t>
            </a:r>
            <a:r>
              <a:rPr lang="en-US" altLang="uk-UA" sz="3000" b="1" i="1" u="sng" dirty="0" smtClean="0"/>
              <a:t>Description of problematic situation</a:t>
            </a:r>
            <a:r>
              <a:rPr lang="ru-RU" altLang="uk-UA" sz="3000" b="1" i="1" u="sng" dirty="0" smtClean="0"/>
              <a:t>:</a:t>
            </a:r>
            <a:endParaRPr lang="ru-RU" altLang="uk-UA" sz="3000" b="1" i="1" dirty="0" smtClean="0"/>
          </a:p>
          <a:p>
            <a:pPr eaLnBrk="1" hangingPunct="1">
              <a:lnSpc>
                <a:spcPct val="90000"/>
              </a:lnSpc>
            </a:pPr>
            <a:r>
              <a:rPr lang="ru-RU" altLang="uk-UA" sz="3000" dirty="0" smtClean="0"/>
              <a:t> </a:t>
            </a:r>
            <a:r>
              <a:rPr lang="en-US" altLang="uk-UA" sz="3000" dirty="0" smtClean="0"/>
              <a:t>describes situation which needs to be changed in short</a:t>
            </a:r>
            <a:endParaRPr lang="ru-RU" altLang="uk-UA" sz="3000" dirty="0" smtClean="0"/>
          </a:p>
          <a:p>
            <a:pPr eaLnBrk="1" hangingPunct="1">
              <a:lnSpc>
                <a:spcPct val="90000"/>
              </a:lnSpc>
            </a:pPr>
            <a:r>
              <a:rPr lang="ru-RU" altLang="uk-UA" sz="3000" dirty="0" smtClean="0"/>
              <a:t> </a:t>
            </a:r>
            <a:r>
              <a:rPr lang="en-US" altLang="uk-UA" sz="3000" dirty="0" smtClean="0"/>
              <a:t>outlines people affected by the problem</a:t>
            </a:r>
            <a:endParaRPr lang="ru-RU" altLang="uk-UA" sz="3000" dirty="0" smtClean="0"/>
          </a:p>
          <a:p>
            <a:r>
              <a:rPr lang="ru-RU" altLang="uk-UA" sz="3000" dirty="0" smtClean="0"/>
              <a:t> </a:t>
            </a:r>
            <a:r>
              <a:rPr lang="en-US" altLang="uk-UA" sz="3000" dirty="0" smtClean="0"/>
              <a:t>gives quantitative information </a:t>
            </a:r>
          </a:p>
          <a:p>
            <a:r>
              <a:rPr lang="en-US" altLang="uk-UA" sz="3000" dirty="0" smtClean="0"/>
              <a:t> shows </a:t>
            </a:r>
            <a:r>
              <a:rPr lang="en-US" altLang="uk-UA" sz="3000" i="1" dirty="0" smtClean="0"/>
              <a:t>dynamics</a:t>
            </a:r>
            <a:r>
              <a:rPr lang="en-US" altLang="uk-UA" sz="3000" dirty="0" smtClean="0"/>
              <a:t> of situation development in numbers </a:t>
            </a:r>
          </a:p>
          <a:p>
            <a:r>
              <a:rPr lang="en-US" altLang="uk-UA" sz="3000" dirty="0"/>
              <a:t> </a:t>
            </a:r>
            <a:r>
              <a:rPr lang="en-US" altLang="uk-UA" sz="3000" dirty="0" smtClean="0"/>
              <a:t>considers needs and aims of clients for situation improvement</a:t>
            </a:r>
            <a:endParaRPr lang="uk-UA" altLang="uk-UA" sz="3000" dirty="0" smtClean="0"/>
          </a:p>
          <a:p>
            <a:pPr eaLnBrk="1" hangingPunct="1">
              <a:lnSpc>
                <a:spcPct val="90000"/>
              </a:lnSpc>
            </a:pPr>
            <a:endParaRPr lang="uk-UA" altLang="uk-UA" sz="3000" dirty="0" smtClean="0"/>
          </a:p>
          <a:p>
            <a:pPr eaLnBrk="1" hangingPunct="1">
              <a:lnSpc>
                <a:spcPct val="90000"/>
              </a:lnSpc>
            </a:pPr>
            <a:endParaRPr lang="uk-UA" altLang="uk-UA" sz="2400" dirty="0" smtClean="0"/>
          </a:p>
        </p:txBody>
      </p:sp>
    </p:spTree>
    <p:extLst>
      <p:ext uri="{BB962C8B-B14F-4D97-AF65-F5344CB8AC3E}">
        <p14:creationId xmlns:p14="http://schemas.microsoft.com/office/powerpoint/2010/main" val="1020009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>
          <a:xfrm>
            <a:off x="2578308" y="333375"/>
            <a:ext cx="5879892" cy="792163"/>
          </a:xfrm>
        </p:spPr>
        <p:txBody>
          <a:bodyPr>
            <a:normAutofit/>
          </a:bodyPr>
          <a:lstStyle/>
          <a:p>
            <a:r>
              <a:rPr lang="en-US" altLang="uk-UA" sz="4000" b="1" dirty="0" smtClean="0">
                <a:solidFill>
                  <a:srgbClr val="A50021"/>
                </a:solidFill>
              </a:rPr>
              <a:t>Problem statement</a:t>
            </a:r>
            <a:endParaRPr lang="uk-UA" altLang="uk-UA" sz="4000" b="1" dirty="0">
              <a:solidFill>
                <a:srgbClr val="A50021"/>
              </a:solidFill>
            </a:endParaRPr>
          </a:p>
        </p:txBody>
      </p:sp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488742" y="1560149"/>
            <a:ext cx="7815263" cy="468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tabLst>
                <a:tab pos="4572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tabLst>
                <a:tab pos="4572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tabLst>
                <a:tab pos="4572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tabLst>
                <a:tab pos="4572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tabLst>
                <a:tab pos="4572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 sz="24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uk-UA" altLang="uk-UA" sz="1200" u="sng" dirty="0">
              <a:latin typeface="+mn-lt"/>
            </a:endParaRPr>
          </a:p>
          <a:p>
            <a:pPr marL="171450" indent="-171450" defTabSz="685800" eaLnBrk="1" hangingPunct="1">
              <a:lnSpc>
                <a:spcPct val="90000"/>
              </a:lnSpc>
              <a:spcBef>
                <a:spcPts val="750"/>
              </a:spcBef>
            </a:pPr>
            <a:r>
              <a:rPr lang="uk-UA" altLang="uk-UA" sz="3000" i="1" u="sng" dirty="0">
                <a:latin typeface="+mn-lt"/>
              </a:rPr>
              <a:t>2. </a:t>
            </a:r>
            <a:r>
              <a:rPr lang="en-US" altLang="uk-UA" sz="3000" i="1" u="sng" dirty="0" smtClean="0">
                <a:latin typeface="+mn-lt"/>
              </a:rPr>
              <a:t>Reasons of problem / problematic situation rise:</a:t>
            </a:r>
            <a:endParaRPr lang="en-US" altLang="uk-UA" sz="3000" b="0" i="1" dirty="0">
              <a:latin typeface="+mn-lt"/>
            </a:endParaRPr>
          </a:p>
          <a:p>
            <a:pPr marL="171450" indent="-171450" defTabSz="685800" ea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ru-RU" altLang="uk-UA" sz="3000" b="0" dirty="0">
                <a:latin typeface="+mn-lt"/>
              </a:rPr>
              <a:t> </a:t>
            </a:r>
            <a:r>
              <a:rPr lang="en-US" altLang="uk-UA" sz="3000" b="0" dirty="0" smtClean="0">
                <a:latin typeface="+mn-lt"/>
              </a:rPr>
              <a:t>what was the reason of the problem?</a:t>
            </a:r>
            <a:endParaRPr lang="uk-UA" altLang="uk-UA" sz="3000" b="0" dirty="0">
              <a:latin typeface="+mn-lt"/>
            </a:endParaRPr>
          </a:p>
          <a:p>
            <a:pPr marL="171450" indent="-171450" defTabSz="685800" ea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endParaRPr lang="en-US" altLang="uk-UA" sz="3000" b="0" dirty="0">
              <a:latin typeface="+mn-lt"/>
            </a:endParaRPr>
          </a:p>
          <a:p>
            <a:pPr marL="171450" indent="-171450" defTabSz="685800" ea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ru-RU" altLang="uk-UA" sz="3000" b="0" dirty="0">
                <a:latin typeface="+mn-lt"/>
              </a:rPr>
              <a:t> </a:t>
            </a:r>
            <a:r>
              <a:rPr lang="en-US" altLang="uk-UA" sz="3000" b="0" dirty="0" smtClean="0">
                <a:latin typeface="+mn-lt"/>
              </a:rPr>
              <a:t>is there one or several reasons</a:t>
            </a:r>
            <a:r>
              <a:rPr lang="ru-RU" altLang="uk-UA" sz="3000" b="0" dirty="0" smtClean="0">
                <a:latin typeface="+mn-lt"/>
              </a:rPr>
              <a:t>?</a:t>
            </a:r>
            <a:endParaRPr lang="uk-UA" altLang="uk-UA" sz="3000" b="0" dirty="0">
              <a:latin typeface="+mn-lt"/>
            </a:endParaRPr>
          </a:p>
          <a:p>
            <a:pPr marL="171450" indent="-171450" defTabSz="685800" ea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endParaRPr lang="en-US" altLang="uk-UA" sz="3000" b="0" dirty="0">
              <a:latin typeface="+mn-lt"/>
            </a:endParaRPr>
          </a:p>
          <a:p>
            <a:pPr marL="171450" indent="-171450" defTabSz="685800" ea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ru-RU" altLang="uk-UA" sz="3000" b="0" dirty="0">
                <a:latin typeface="+mn-lt"/>
              </a:rPr>
              <a:t> </a:t>
            </a:r>
            <a:r>
              <a:rPr lang="en-US" altLang="uk-UA" sz="3000" b="0" dirty="0" smtClean="0">
                <a:latin typeface="+mn-lt"/>
              </a:rPr>
              <a:t>are these reasons connected</a:t>
            </a:r>
            <a:r>
              <a:rPr lang="ru-RU" altLang="uk-UA" sz="3000" b="0" dirty="0" smtClean="0">
                <a:latin typeface="+mn-lt"/>
              </a:rPr>
              <a:t>?</a:t>
            </a:r>
            <a:endParaRPr lang="uk-UA" altLang="uk-UA" sz="3000" b="0" dirty="0">
              <a:latin typeface="+mn-lt"/>
            </a:endParaRPr>
          </a:p>
          <a:p>
            <a:pPr marL="171450" indent="-171450" defTabSz="685800" eaLnBrk="1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endParaRPr lang="uk-UA" altLang="uk-UA" sz="3000" b="0" dirty="0">
              <a:latin typeface="+mn-lt"/>
            </a:endParaRPr>
          </a:p>
          <a:p>
            <a:pPr eaLnBrk="1" hangingPunct="1">
              <a:buFontTx/>
              <a:buChar char="-"/>
            </a:pPr>
            <a:endParaRPr lang="en-US" altLang="uk-UA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27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518348" y="260350"/>
            <a:ext cx="5939852" cy="1008063"/>
          </a:xfrm>
        </p:spPr>
        <p:txBody>
          <a:bodyPr>
            <a:normAutofit/>
          </a:bodyPr>
          <a:lstStyle/>
          <a:p>
            <a:r>
              <a:rPr lang="en-US" altLang="uk-UA" sz="4000" b="1" dirty="0" smtClean="0">
                <a:solidFill>
                  <a:srgbClr val="A50021"/>
                </a:solidFill>
              </a:rPr>
              <a:t>Problem statement</a:t>
            </a:r>
            <a:endParaRPr lang="ru-RU" altLang="uk-UA" sz="4000" b="1" dirty="0">
              <a:solidFill>
                <a:srgbClr val="A50021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903751"/>
            <a:ext cx="7918450" cy="4192249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uk-UA" altLang="uk-UA" sz="3000" b="1" i="1" u="sng" dirty="0" smtClean="0"/>
              <a:t>3</a:t>
            </a:r>
            <a:r>
              <a:rPr lang="ru-RU" altLang="uk-UA" sz="3000" b="1" i="1" u="sng" dirty="0" smtClean="0"/>
              <a:t>. </a:t>
            </a:r>
            <a:r>
              <a:rPr lang="en-US" altLang="uk-UA" sz="3000" b="1" i="1" u="sng" dirty="0" smtClean="0"/>
              <a:t>Consequences of problematic situation</a:t>
            </a:r>
            <a:endParaRPr lang="ru-RU" altLang="uk-UA" sz="3000" b="1" i="1" u="sng" dirty="0" smtClean="0"/>
          </a:p>
          <a:p>
            <a:pPr eaLnBrk="1" hangingPunct="1">
              <a:buFontTx/>
              <a:buNone/>
            </a:pPr>
            <a:endParaRPr lang="ru-RU" altLang="uk-UA" sz="3000" b="1" i="1" dirty="0" smtClean="0"/>
          </a:p>
          <a:p>
            <a:pPr eaLnBrk="1" hangingPunct="1"/>
            <a:r>
              <a:rPr lang="ru-RU" altLang="uk-UA" sz="3000" dirty="0" smtClean="0"/>
              <a:t> </a:t>
            </a:r>
            <a:r>
              <a:rPr lang="en-US" altLang="uk-UA" sz="3000" dirty="0" smtClean="0"/>
              <a:t>What are the consequences of the problem which isn’t being solved? </a:t>
            </a:r>
            <a:endParaRPr lang="ru-RU" altLang="uk-UA" sz="3000" dirty="0" smtClean="0"/>
          </a:p>
          <a:p>
            <a:pPr eaLnBrk="1" hangingPunct="1"/>
            <a:r>
              <a:rPr lang="ru-RU" altLang="uk-UA" sz="3000" dirty="0" smtClean="0"/>
              <a:t> </a:t>
            </a:r>
            <a:r>
              <a:rPr lang="en-US" altLang="uk-UA" sz="3000" dirty="0" smtClean="0"/>
              <a:t>What amount of people do these consequences have impact on? </a:t>
            </a:r>
            <a:endParaRPr lang="ru-RU" altLang="uk-UA" sz="3000" dirty="0" smtClean="0"/>
          </a:p>
          <a:p>
            <a:pPr eaLnBrk="1" hangingPunct="1"/>
            <a:r>
              <a:rPr lang="ru-RU" altLang="uk-UA" sz="3000" dirty="0" smtClean="0"/>
              <a:t> </a:t>
            </a:r>
            <a:r>
              <a:rPr lang="en-US" altLang="uk-UA" sz="3000" dirty="0" smtClean="0"/>
              <a:t>Forecast</a:t>
            </a:r>
            <a:r>
              <a:rPr lang="ru-RU" altLang="uk-UA" sz="3000" dirty="0" smtClean="0"/>
              <a:t>/</a:t>
            </a:r>
            <a:r>
              <a:rPr lang="en-US" altLang="uk-UA" sz="3000" dirty="0" smtClean="0"/>
              <a:t>assumption regarding dynamics of problematic situation development if it is not solved. </a:t>
            </a:r>
            <a:endParaRPr lang="ru-RU" altLang="uk-UA" sz="3000" dirty="0" smtClean="0"/>
          </a:p>
        </p:txBody>
      </p:sp>
    </p:spTree>
    <p:extLst>
      <p:ext uri="{BB962C8B-B14F-4D97-AF65-F5344CB8AC3E}">
        <p14:creationId xmlns:p14="http://schemas.microsoft.com/office/powerpoint/2010/main" val="32305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683239" y="260350"/>
            <a:ext cx="5774961" cy="64770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altLang="uk-UA" sz="4000" b="1" dirty="0" smtClean="0">
                <a:solidFill>
                  <a:srgbClr val="A50021"/>
                </a:solidFill>
              </a:rPr>
              <a:t>Problem statement</a:t>
            </a:r>
            <a:endParaRPr lang="ru-RU" altLang="uk-UA" sz="4000" b="1" dirty="0">
              <a:solidFill>
                <a:srgbClr val="A50021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259174"/>
            <a:ext cx="8280400" cy="5338476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uk-UA" sz="2800" u="sng" dirty="0" smtClean="0"/>
              <a:t>Why your organization decides to deal the problem? </a:t>
            </a:r>
            <a:r>
              <a:rPr lang="ru-RU" altLang="uk-UA" sz="2800" i="1" dirty="0" smtClean="0"/>
              <a:t>(</a:t>
            </a:r>
            <a:r>
              <a:rPr lang="en-US" altLang="uk-UA" sz="2800" i="1" dirty="0" smtClean="0"/>
              <a:t>if it is not described somewhere else in application)</a:t>
            </a:r>
            <a:endParaRPr lang="ru-RU" altLang="uk-UA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uk-UA" sz="2800" dirty="0" smtClean="0"/>
              <a:t> Does this project comply with organization programmatic activity? </a:t>
            </a:r>
            <a:r>
              <a:rPr lang="ru-RU" altLang="uk-UA" sz="2800" dirty="0" smtClean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ru-RU" altLang="uk-UA" sz="2800" dirty="0" smtClean="0"/>
              <a:t> </a:t>
            </a:r>
            <a:r>
              <a:rPr lang="en-US" altLang="uk-UA" sz="2800" dirty="0" smtClean="0"/>
              <a:t>Does the organization have previous work experience in similar sphere?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uk-UA" sz="2800" dirty="0"/>
              <a:t> </a:t>
            </a:r>
            <a:r>
              <a:rPr lang="en-US" altLang="uk-UA" sz="2800" dirty="0" smtClean="0"/>
              <a:t>Are there specialists in the organization who will provide effective project implementation? </a:t>
            </a:r>
            <a:endParaRPr lang="ru-RU" altLang="uk-UA" sz="2800" dirty="0" smtClean="0"/>
          </a:p>
          <a:p>
            <a:pPr eaLnBrk="1" hangingPunct="1">
              <a:lnSpc>
                <a:spcPct val="90000"/>
              </a:lnSpc>
            </a:pPr>
            <a:r>
              <a:rPr lang="ru-RU" altLang="uk-UA" sz="2800" dirty="0" smtClean="0"/>
              <a:t> </a:t>
            </a:r>
            <a:r>
              <a:rPr lang="en-US" altLang="uk-UA" sz="2800" dirty="0" smtClean="0"/>
              <a:t>Does the organization have relevant skills and experience of project implementation? </a:t>
            </a:r>
            <a:endParaRPr lang="ru-RU" altLang="uk-UA" sz="2800" dirty="0" smtClean="0"/>
          </a:p>
        </p:txBody>
      </p:sp>
    </p:spTree>
    <p:extLst>
      <p:ext uri="{BB962C8B-B14F-4D97-AF65-F5344CB8AC3E}">
        <p14:creationId xmlns:p14="http://schemas.microsoft.com/office/powerpoint/2010/main" val="24751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908092" y="365127"/>
            <a:ext cx="5607258" cy="879058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uk-UA" sz="4000" b="1" dirty="0" smtClean="0">
                <a:solidFill>
                  <a:srgbClr val="A50021"/>
                </a:solidFill>
              </a:rPr>
              <a:t>Project aim</a:t>
            </a:r>
            <a:endParaRPr lang="ru-RU" altLang="uk-UA" sz="4000" b="1" dirty="0" smtClean="0">
              <a:solidFill>
                <a:srgbClr val="A50021"/>
              </a:solidFill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628775"/>
            <a:ext cx="7847012" cy="4467225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uk-UA" sz="3200" b="1" dirty="0" smtClean="0"/>
              <a:t>Aim</a:t>
            </a:r>
            <a:r>
              <a:rPr lang="ru-RU" altLang="uk-UA" sz="3200" dirty="0" smtClean="0"/>
              <a:t> – </a:t>
            </a:r>
            <a:r>
              <a:rPr lang="en-US" altLang="uk-UA" sz="3200" dirty="0" smtClean="0"/>
              <a:t>is a positive final result which is planned to be achieved out of project implementation. </a:t>
            </a:r>
            <a:endParaRPr lang="ru-RU" altLang="uk-UA" sz="3200" dirty="0" smtClean="0"/>
          </a:p>
          <a:p>
            <a:pPr marL="0" indent="0" eaLnBrk="1" hangingPunct="1">
              <a:buNone/>
            </a:pPr>
            <a:endParaRPr lang="ru-RU" altLang="uk-UA" sz="3200" dirty="0" smtClean="0"/>
          </a:p>
          <a:p>
            <a:pPr eaLnBrk="1" hangingPunct="1">
              <a:buFontTx/>
              <a:buNone/>
            </a:pPr>
            <a:r>
              <a:rPr lang="en-US" altLang="uk-UA" sz="3200" b="1" dirty="0" smtClean="0"/>
              <a:t>Aim</a:t>
            </a:r>
            <a:r>
              <a:rPr lang="ru-RU" altLang="uk-UA" sz="3200" dirty="0" smtClean="0"/>
              <a:t> – </a:t>
            </a:r>
            <a:r>
              <a:rPr lang="en-US" altLang="uk-UA" sz="3200" dirty="0" smtClean="0"/>
              <a:t>is </a:t>
            </a:r>
            <a:r>
              <a:rPr lang="en-US" altLang="uk-UA" sz="3200" u="sng" dirty="0" smtClean="0"/>
              <a:t>positive changes</a:t>
            </a:r>
            <a:r>
              <a:rPr lang="ru-RU" altLang="uk-UA" sz="3200" dirty="0" smtClean="0"/>
              <a:t> </a:t>
            </a:r>
            <a:r>
              <a:rPr lang="en-US" altLang="uk-UA" sz="3200" dirty="0" smtClean="0"/>
              <a:t>and</a:t>
            </a:r>
            <a:r>
              <a:rPr lang="ru-RU" altLang="uk-UA" sz="3200" dirty="0" smtClean="0"/>
              <a:t> </a:t>
            </a:r>
            <a:r>
              <a:rPr lang="en-US" altLang="uk-UA" sz="3200" dirty="0" smtClean="0"/>
              <a:t>acquisitions which society will receive if you solve specific described problem. </a:t>
            </a:r>
            <a:endParaRPr lang="ru-RU" altLang="uk-UA" sz="3200" dirty="0" smtClean="0"/>
          </a:p>
        </p:txBody>
      </p:sp>
    </p:spTree>
    <p:extLst>
      <p:ext uri="{BB962C8B-B14F-4D97-AF65-F5344CB8AC3E}">
        <p14:creationId xmlns:p14="http://schemas.microsoft.com/office/powerpoint/2010/main" val="160025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908092" y="609601"/>
            <a:ext cx="5550108" cy="484682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uk-UA" sz="4000" b="1" dirty="0" smtClean="0">
                <a:solidFill>
                  <a:srgbClr val="A50021"/>
                </a:solidFill>
              </a:rPr>
              <a:t>Aim statement</a:t>
            </a:r>
            <a:endParaRPr lang="ru-RU" altLang="uk-UA" sz="4000" b="1" dirty="0" smtClean="0">
              <a:solidFill>
                <a:srgbClr val="A50021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062912" cy="4968875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altLang="uk-UA" sz="3200" dirty="0" smtClean="0"/>
              <a:t>Aim statement begins with a noun which </a:t>
            </a:r>
            <a:r>
              <a:rPr lang="en-US" altLang="uk-UA" sz="3200" i="1" dirty="0" smtClean="0"/>
              <a:t>shows qualitative changes </a:t>
            </a:r>
            <a:r>
              <a:rPr lang="en-US" altLang="uk-UA" sz="3200" dirty="0" smtClean="0"/>
              <a:t>in society</a:t>
            </a:r>
            <a:r>
              <a:rPr lang="en-US" altLang="uk-UA" sz="3200" i="1" dirty="0" smtClean="0"/>
              <a:t>, </a:t>
            </a:r>
            <a:r>
              <a:rPr lang="en-US" altLang="uk-UA" sz="3200" dirty="0" smtClean="0"/>
              <a:t>community (or in connections, relations</a:t>
            </a:r>
            <a:r>
              <a:rPr lang="en-US" altLang="uk-UA" sz="3200" i="1" dirty="0" smtClean="0"/>
              <a:t>, </a:t>
            </a:r>
            <a:r>
              <a:rPr lang="en-US" altLang="uk-UA" sz="3200" dirty="0" smtClean="0"/>
              <a:t>people’s behavior etc.) </a:t>
            </a:r>
            <a:endParaRPr lang="ru-RU" altLang="uk-UA" sz="3200" dirty="0" smtClean="0"/>
          </a:p>
          <a:p>
            <a:pPr eaLnBrk="1" hangingPunct="1">
              <a:buFontTx/>
              <a:buNone/>
            </a:pPr>
            <a:endParaRPr lang="ru-RU" altLang="uk-UA" sz="3200" i="1" dirty="0" smtClean="0"/>
          </a:p>
          <a:p>
            <a:pPr eaLnBrk="1" hangingPunct="1"/>
            <a:r>
              <a:rPr lang="en-US" altLang="uk-UA" sz="3200" dirty="0" smtClean="0"/>
              <a:t>For example</a:t>
            </a:r>
            <a:r>
              <a:rPr lang="ru-RU" altLang="uk-UA" sz="3200" dirty="0" smtClean="0"/>
              <a:t>: </a:t>
            </a:r>
            <a:r>
              <a:rPr lang="en-US" altLang="uk-UA" sz="3200" i="1" dirty="0" smtClean="0"/>
              <a:t>improvement, increase, decrease, prevention etc. </a:t>
            </a:r>
            <a:endParaRPr lang="ru-RU" altLang="uk-UA" sz="3200" dirty="0" smtClean="0"/>
          </a:p>
        </p:txBody>
      </p:sp>
    </p:spTree>
    <p:extLst>
      <p:ext uri="{BB962C8B-B14F-4D97-AF65-F5344CB8AC3E}">
        <p14:creationId xmlns:p14="http://schemas.microsoft.com/office/powerpoint/2010/main" val="381005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933700" y="188913"/>
            <a:ext cx="5524500" cy="792162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uk-UA" sz="4000" b="1" dirty="0" smtClean="0">
                <a:solidFill>
                  <a:srgbClr val="A50021"/>
                </a:solidFill>
              </a:rPr>
              <a:t>Project aim</a:t>
            </a:r>
            <a:endParaRPr lang="ru-RU" altLang="uk-UA" sz="4000" b="1" dirty="0" smtClean="0">
              <a:solidFill>
                <a:srgbClr val="A50021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908050"/>
            <a:ext cx="7989887" cy="5761038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uk-UA" sz="3400" dirty="0" smtClean="0"/>
              <a:t>Aim statement should indicate:</a:t>
            </a:r>
          </a:p>
          <a:p>
            <a:pPr marL="514350" indent="-514350">
              <a:buAutoNum type="arabicPeriod"/>
            </a:pPr>
            <a:r>
              <a:rPr lang="en-US" altLang="uk-UA" sz="3400" u="sng" dirty="0" smtClean="0"/>
              <a:t>Specific problem</a:t>
            </a:r>
            <a:r>
              <a:rPr lang="en-US" altLang="uk-UA" sz="3400" dirty="0" smtClean="0"/>
              <a:t>, which your organization solve in the project. </a:t>
            </a:r>
          </a:p>
          <a:p>
            <a:pPr marL="0" indent="0">
              <a:buNone/>
            </a:pPr>
            <a:r>
              <a:rPr lang="en-US" altLang="uk-UA" sz="2800" i="1" dirty="0" smtClean="0"/>
              <a:t>Examples of specific problems</a:t>
            </a:r>
            <a:r>
              <a:rPr lang="ru-RU" altLang="uk-UA" sz="2800" i="1" dirty="0" smtClean="0"/>
              <a:t>:</a:t>
            </a:r>
            <a:r>
              <a:rPr lang="en-US" altLang="uk-UA" sz="2800" i="1" dirty="0" smtClean="0"/>
              <a:t> </a:t>
            </a:r>
            <a:endParaRPr lang="uk-UA" altLang="uk-UA" sz="2800" i="1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uk-UA" sz="2800" i="1" dirty="0" smtClean="0"/>
              <a:t>  </a:t>
            </a:r>
            <a:r>
              <a:rPr lang="en-US" altLang="uk-UA" sz="2800" i="1" dirty="0" smtClean="0"/>
              <a:t>lack of information</a:t>
            </a:r>
            <a:r>
              <a:rPr lang="ru-RU" altLang="uk-UA" sz="2800" i="1" dirty="0" smtClean="0"/>
              <a:t>, </a:t>
            </a:r>
            <a:r>
              <a:rPr lang="en-US" altLang="uk-UA" sz="2800" i="1" dirty="0" smtClean="0"/>
              <a:t>drug dependence etc.; </a:t>
            </a:r>
            <a:endParaRPr lang="ru-RU" altLang="uk-UA" sz="2800" i="1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uk-UA" altLang="uk-UA" sz="2800" u="sng" dirty="0" smtClean="0"/>
              <a:t>2</a:t>
            </a:r>
            <a:r>
              <a:rPr lang="uk-UA" altLang="uk-UA" sz="3400" u="sng" dirty="0" smtClean="0"/>
              <a:t>. </a:t>
            </a:r>
            <a:r>
              <a:rPr lang="en-US" altLang="uk-UA" sz="3400" u="sng" dirty="0" smtClean="0"/>
              <a:t>Target group</a:t>
            </a:r>
            <a:r>
              <a:rPr lang="en-US" altLang="uk-UA" sz="3400" dirty="0" smtClean="0"/>
              <a:t>, whose problem will be solved by the project; </a:t>
            </a:r>
            <a:r>
              <a:rPr lang="ru-RU" altLang="uk-UA" sz="3400" dirty="0" smtClean="0"/>
              <a:t> </a:t>
            </a:r>
            <a:endParaRPr lang="en-US" altLang="uk-UA" sz="34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uk-UA" altLang="uk-UA" sz="2800" u="sng" dirty="0" smtClean="0"/>
              <a:t>3</a:t>
            </a:r>
            <a:r>
              <a:rPr lang="uk-UA" altLang="uk-UA" sz="3400" u="sng" dirty="0" smtClean="0"/>
              <a:t>. </a:t>
            </a:r>
            <a:r>
              <a:rPr lang="en-US" altLang="uk-UA" sz="3400" u="sng" dirty="0" smtClean="0"/>
              <a:t>With the help of which or by which methods</a:t>
            </a:r>
            <a:r>
              <a:rPr lang="en-US" altLang="uk-UA" sz="3400" dirty="0" smtClean="0"/>
              <a:t> will the aim be achieved.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uk-UA" altLang="uk-UA" sz="3400" dirty="0" smtClean="0"/>
          </a:p>
        </p:txBody>
      </p:sp>
    </p:spTree>
    <p:extLst>
      <p:ext uri="{BB962C8B-B14F-4D97-AF65-F5344CB8AC3E}">
        <p14:creationId xmlns:p14="http://schemas.microsoft.com/office/powerpoint/2010/main" val="418947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5648" y="196850"/>
            <a:ext cx="5025452" cy="93662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uk-UA" sz="4000" b="1" dirty="0" smtClean="0">
                <a:solidFill>
                  <a:srgbClr val="A50021"/>
                </a:solidFill>
              </a:rPr>
              <a:t>Aim statement</a:t>
            </a:r>
            <a:endParaRPr lang="ru-RU" altLang="uk-UA" sz="4000" b="1" dirty="0" smtClean="0">
              <a:solidFill>
                <a:srgbClr val="A50021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68643" y="1341438"/>
            <a:ext cx="6389557" cy="4967287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altLang="uk-UA" sz="3200" dirty="0" smtClean="0"/>
              <a:t>Project aim should logically come from the described problem. </a:t>
            </a:r>
            <a:endParaRPr lang="ru-RU" altLang="uk-UA" sz="3200" dirty="0" smtClean="0"/>
          </a:p>
          <a:p>
            <a:pPr eaLnBrk="1" hangingPunct="1">
              <a:buFontTx/>
              <a:buNone/>
            </a:pPr>
            <a:endParaRPr lang="ru-RU" altLang="uk-UA" sz="3200" dirty="0" smtClean="0"/>
          </a:p>
          <a:p>
            <a:pPr eaLnBrk="1" hangingPunct="1">
              <a:buFontTx/>
              <a:buNone/>
            </a:pPr>
            <a:r>
              <a:rPr lang="en-US" altLang="uk-UA" sz="3200" dirty="0" smtClean="0"/>
              <a:t>Aim should be stated in 1-2 sentences. </a:t>
            </a:r>
            <a:endParaRPr lang="uk-UA" altLang="uk-UA" sz="3200" dirty="0" smtClean="0"/>
          </a:p>
        </p:txBody>
      </p:sp>
    </p:spTree>
    <p:extLst>
      <p:ext uri="{BB962C8B-B14F-4D97-AF65-F5344CB8AC3E}">
        <p14:creationId xmlns:p14="http://schemas.microsoft.com/office/powerpoint/2010/main" val="231654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6682" y="279400"/>
            <a:ext cx="5535118" cy="731838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uk-UA" sz="3000" b="1" dirty="0" smtClean="0">
                <a:solidFill>
                  <a:srgbClr val="C00000"/>
                </a:solidFill>
              </a:rPr>
              <a:t>Examples of aim statement</a:t>
            </a:r>
            <a:r>
              <a:rPr lang="ru-RU" altLang="uk-UA" sz="3000" b="1" dirty="0" smtClean="0">
                <a:solidFill>
                  <a:srgbClr val="C00000"/>
                </a:solidFill>
              </a:rPr>
              <a:t>:</a:t>
            </a:r>
            <a:endParaRPr lang="ru-RU" altLang="uk-UA" sz="3000" b="1" i="1" dirty="0" smtClean="0">
              <a:solidFill>
                <a:srgbClr val="C00000"/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341438"/>
            <a:ext cx="8062912" cy="5256212"/>
          </a:xfrm>
        </p:spPr>
        <p:txBody>
          <a:bodyPr>
            <a:normAutofit/>
          </a:bodyPr>
          <a:lstStyle/>
          <a:p>
            <a:pPr eaLnBrk="1" hangingPunct="1"/>
            <a:r>
              <a:rPr lang="uk-UA" altLang="uk-UA" sz="3400" i="1" dirty="0" smtClean="0"/>
              <a:t> </a:t>
            </a:r>
            <a:r>
              <a:rPr lang="en-US" altLang="uk-UA" sz="3400" i="1" dirty="0" smtClean="0"/>
              <a:t>Decrease of amount of homeless elderly people of the town N </a:t>
            </a:r>
            <a:r>
              <a:rPr lang="en-US" altLang="uk-UA" sz="3400" i="1" u="sng" dirty="0" smtClean="0"/>
              <a:t>by</a:t>
            </a:r>
            <a:r>
              <a:rPr lang="uk-UA" altLang="uk-UA" sz="3400" i="1" dirty="0" smtClean="0"/>
              <a:t> </a:t>
            </a:r>
            <a:r>
              <a:rPr lang="en-US" altLang="uk-UA" sz="3400" i="1" dirty="0" smtClean="0"/>
              <a:t>creation of orphanage for homeless temporary stay.</a:t>
            </a:r>
            <a:endParaRPr lang="uk-UA" altLang="uk-UA" sz="3400" i="1" dirty="0" smtClean="0"/>
          </a:p>
          <a:p>
            <a:pPr eaLnBrk="1" hangingPunct="1"/>
            <a:endParaRPr lang="uk-UA" altLang="uk-UA" sz="2000" i="1" dirty="0" smtClean="0"/>
          </a:p>
          <a:p>
            <a:pPr eaLnBrk="1" hangingPunct="1"/>
            <a:r>
              <a:rPr lang="uk-UA" altLang="uk-UA" sz="3400" i="1" dirty="0" smtClean="0"/>
              <a:t> </a:t>
            </a:r>
            <a:r>
              <a:rPr lang="en-US" altLang="uk-UA" sz="3400" i="1" dirty="0" smtClean="0"/>
              <a:t>Improvement of legal awareness of students of higher educational establishments of the town N</a:t>
            </a:r>
            <a:r>
              <a:rPr lang="uk-UA" altLang="uk-UA" sz="3400" i="1" dirty="0" smtClean="0"/>
              <a:t> </a:t>
            </a:r>
            <a:r>
              <a:rPr lang="en-US" altLang="uk-UA" sz="3400" i="1" u="sng" dirty="0" smtClean="0"/>
              <a:t>by</a:t>
            </a:r>
            <a:r>
              <a:rPr lang="uk-UA" altLang="uk-UA" sz="3400" i="1" u="sng" dirty="0" smtClean="0"/>
              <a:t>  </a:t>
            </a:r>
            <a:r>
              <a:rPr lang="en-US" altLang="uk-UA" sz="3400" i="1" dirty="0" smtClean="0"/>
              <a:t>organization of Students legal consultation.</a:t>
            </a:r>
            <a:r>
              <a:rPr lang="uk-UA" altLang="uk-UA" sz="3400" i="1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7904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548328" y="260350"/>
            <a:ext cx="5909872" cy="93662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uk-UA" sz="4000" b="1" dirty="0" smtClean="0">
                <a:solidFill>
                  <a:srgbClr val="A50021"/>
                </a:solidFill>
              </a:rPr>
              <a:t>Project task</a:t>
            </a:r>
            <a:r>
              <a:rPr lang="ru-RU" altLang="uk-UA" sz="4000" dirty="0" smtClean="0"/>
              <a:t>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4281" y="1484313"/>
            <a:ext cx="7654431" cy="4897437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uk-UA" sz="3200" b="1" dirty="0" smtClean="0"/>
              <a:t>Project task </a:t>
            </a:r>
            <a:r>
              <a:rPr lang="ru-RU" altLang="uk-UA" sz="3200" dirty="0" smtClean="0"/>
              <a:t>–  </a:t>
            </a:r>
            <a:r>
              <a:rPr lang="en-US" altLang="uk-UA" sz="3200" dirty="0" smtClean="0"/>
              <a:t>is a range of specific achievements directed to solution of specific problem. </a:t>
            </a:r>
            <a:r>
              <a:rPr lang="ru-RU" altLang="uk-UA" sz="3200" dirty="0" smtClean="0"/>
              <a:t> </a:t>
            </a:r>
            <a:endParaRPr lang="uk-UA" altLang="uk-UA" sz="3200" dirty="0" smtClean="0"/>
          </a:p>
          <a:p>
            <a:pPr eaLnBrk="1" hangingPunct="1"/>
            <a:r>
              <a:rPr lang="en-US" altLang="uk-UA" sz="3200" b="1" dirty="0" smtClean="0"/>
              <a:t>Task</a:t>
            </a:r>
            <a:r>
              <a:rPr lang="ru-RU" altLang="uk-UA" sz="3200" b="1" dirty="0" smtClean="0"/>
              <a:t> </a:t>
            </a:r>
            <a:r>
              <a:rPr lang="ru-RU" altLang="uk-UA" sz="3200" dirty="0" smtClean="0"/>
              <a:t>– </a:t>
            </a:r>
            <a:r>
              <a:rPr lang="en-US" altLang="uk-UA" sz="3200" dirty="0" smtClean="0"/>
              <a:t>is short specified statements which in more detail describe the results which are expected and altogether will provide achievement of main project aim. </a:t>
            </a:r>
            <a:endParaRPr lang="ru-RU" altLang="uk-UA" sz="3200" dirty="0" smtClean="0"/>
          </a:p>
        </p:txBody>
      </p:sp>
    </p:spTree>
    <p:extLst>
      <p:ext uri="{BB962C8B-B14F-4D97-AF65-F5344CB8AC3E}">
        <p14:creationId xmlns:p14="http://schemas.microsoft.com/office/powerpoint/2010/main" val="256030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638268" y="188913"/>
            <a:ext cx="5819931" cy="93662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uk-UA" sz="4000" b="1" dirty="0" smtClean="0">
                <a:solidFill>
                  <a:srgbClr val="A50021"/>
                </a:solidFill>
              </a:rPr>
              <a:t>Project task</a:t>
            </a:r>
            <a:endParaRPr lang="ru-RU" altLang="uk-UA" sz="4000" b="1" dirty="0" smtClean="0">
              <a:solidFill>
                <a:srgbClr val="A50021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499016"/>
            <a:ext cx="7847012" cy="4596984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altLang="uk-UA" sz="3000" b="1" dirty="0" smtClean="0"/>
              <a:t>Every task should indicate</a:t>
            </a:r>
            <a:r>
              <a:rPr lang="uk-UA" altLang="uk-UA" sz="3000" b="1" dirty="0" smtClean="0"/>
              <a:t>:</a:t>
            </a:r>
          </a:p>
          <a:p>
            <a:pPr eaLnBrk="1" hangingPunct="1">
              <a:buFontTx/>
              <a:buNone/>
            </a:pPr>
            <a:endParaRPr lang="uk-UA" altLang="uk-UA" sz="3000" b="1" dirty="0" smtClean="0"/>
          </a:p>
          <a:p>
            <a:pPr eaLnBrk="1" hangingPunct="1"/>
            <a:r>
              <a:rPr lang="en-US" altLang="uk-UA" sz="3000" dirty="0" smtClean="0"/>
              <a:t>main</a:t>
            </a:r>
            <a:r>
              <a:rPr lang="ru-RU" altLang="uk-UA" sz="3000" dirty="0" smtClean="0"/>
              <a:t> </a:t>
            </a:r>
            <a:r>
              <a:rPr lang="en-US" altLang="uk-UA" sz="3000" b="1" dirty="0" smtClean="0"/>
              <a:t>changes</a:t>
            </a:r>
            <a:r>
              <a:rPr lang="ru-RU" altLang="uk-UA" sz="3000" dirty="0" smtClean="0"/>
              <a:t>, </a:t>
            </a:r>
            <a:r>
              <a:rPr lang="en-US" altLang="uk-UA" sz="3000" dirty="0" smtClean="0"/>
              <a:t>which will occur in society as a result of task performance; </a:t>
            </a:r>
            <a:endParaRPr lang="ru-RU" altLang="uk-UA" sz="3000" dirty="0" smtClean="0"/>
          </a:p>
          <a:p>
            <a:pPr eaLnBrk="1" hangingPunct="1"/>
            <a:r>
              <a:rPr lang="en-US" altLang="uk-UA" sz="3000" b="1" dirty="0" smtClean="0"/>
              <a:t>clients</a:t>
            </a:r>
            <a:r>
              <a:rPr lang="ru-RU" altLang="uk-UA" sz="3000" b="1" dirty="0" smtClean="0"/>
              <a:t>,</a:t>
            </a:r>
            <a:r>
              <a:rPr lang="ru-RU" altLang="uk-UA" sz="3000" dirty="0" smtClean="0"/>
              <a:t> </a:t>
            </a:r>
            <a:r>
              <a:rPr lang="en-US" altLang="uk-UA" sz="3000" dirty="0" smtClean="0"/>
              <a:t>in whose lives these changes will occur; </a:t>
            </a:r>
            <a:r>
              <a:rPr lang="ru-RU" altLang="uk-UA" sz="3000" dirty="0" smtClean="0"/>
              <a:t> </a:t>
            </a:r>
          </a:p>
          <a:p>
            <a:pPr eaLnBrk="1" hangingPunct="1"/>
            <a:r>
              <a:rPr lang="en-US" altLang="uk-UA" sz="3000" b="1" dirty="0"/>
              <a:t>q</a:t>
            </a:r>
            <a:r>
              <a:rPr lang="en-US" altLang="uk-UA" sz="3000" b="1" dirty="0" smtClean="0"/>
              <a:t>ualitative indicator of result</a:t>
            </a:r>
            <a:r>
              <a:rPr lang="ru-RU" altLang="uk-UA" sz="3000" b="1" dirty="0" smtClean="0"/>
              <a:t> </a:t>
            </a:r>
            <a:r>
              <a:rPr lang="en-US" altLang="uk-UA" sz="3000" dirty="0" smtClean="0"/>
              <a:t>of specific task performance; </a:t>
            </a:r>
          </a:p>
          <a:p>
            <a:pPr eaLnBrk="1" hangingPunct="1"/>
            <a:r>
              <a:rPr lang="en-US" altLang="uk-UA" sz="3000" b="1" dirty="0"/>
              <a:t> </a:t>
            </a:r>
            <a:r>
              <a:rPr lang="en-US" altLang="uk-UA" sz="3000" b="1" dirty="0" smtClean="0"/>
              <a:t>time</a:t>
            </a:r>
            <a:r>
              <a:rPr lang="ru-RU" altLang="uk-UA" sz="3000" b="1" dirty="0" smtClean="0"/>
              <a:t>,</a:t>
            </a:r>
            <a:r>
              <a:rPr lang="ru-RU" altLang="uk-UA" sz="3000" dirty="0" smtClean="0"/>
              <a:t> </a:t>
            </a:r>
            <a:r>
              <a:rPr lang="en-US" altLang="uk-UA" sz="3000" dirty="0" smtClean="0"/>
              <a:t>during which it is planned to perform a task</a:t>
            </a:r>
            <a:r>
              <a:rPr lang="ru-RU" altLang="uk-UA" sz="3000" dirty="0" smtClean="0"/>
              <a:t>.  </a:t>
            </a:r>
          </a:p>
          <a:p>
            <a:pPr eaLnBrk="1" hangingPunct="1"/>
            <a:endParaRPr lang="uk-UA" altLang="uk-UA" sz="2800" dirty="0" smtClean="0"/>
          </a:p>
        </p:txBody>
      </p:sp>
    </p:spTree>
    <p:extLst>
      <p:ext uri="{BB962C8B-B14F-4D97-AF65-F5344CB8AC3E}">
        <p14:creationId xmlns:p14="http://schemas.microsoft.com/office/powerpoint/2010/main" val="2176026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3357" y="333375"/>
            <a:ext cx="5954843" cy="10080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uk-UA" sz="4000" b="1" dirty="0" smtClean="0">
                <a:solidFill>
                  <a:srgbClr val="A50021"/>
                </a:solidFill>
              </a:rPr>
              <a:t>Project task</a:t>
            </a:r>
            <a:endParaRPr lang="ru-RU" altLang="uk-UA" sz="4000" b="1" dirty="0" smtClean="0">
              <a:solidFill>
                <a:srgbClr val="A50021"/>
              </a:solidFill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1412875"/>
            <a:ext cx="7772400" cy="41148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uk-UA" sz="3200" dirty="0" smtClean="0"/>
              <a:t>For task statement use verbs which have the meaning of completion</a:t>
            </a:r>
            <a:endParaRPr lang="ru-RU" altLang="uk-UA" sz="3200" dirty="0" smtClean="0"/>
          </a:p>
          <a:p>
            <a:pPr marL="0" indent="0" eaLnBrk="1" hangingPunct="1">
              <a:buNone/>
            </a:pPr>
            <a:r>
              <a:rPr lang="en-US" altLang="uk-UA" sz="3200" i="1" dirty="0" smtClean="0"/>
              <a:t>To decrease, to increase, to produce, to prepare, to organize, to set the order etc. </a:t>
            </a:r>
            <a:endParaRPr lang="uk-UA" altLang="uk-UA" sz="3200" dirty="0" smtClean="0"/>
          </a:p>
        </p:txBody>
      </p:sp>
    </p:spTree>
    <p:extLst>
      <p:ext uri="{BB962C8B-B14F-4D97-AF65-F5344CB8AC3E}">
        <p14:creationId xmlns:p14="http://schemas.microsoft.com/office/powerpoint/2010/main" val="31215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3222884" y="260350"/>
            <a:ext cx="5235315" cy="1081088"/>
          </a:xfrm>
        </p:spPr>
        <p:txBody>
          <a:bodyPr>
            <a:normAutofit/>
          </a:bodyPr>
          <a:lstStyle/>
          <a:p>
            <a:r>
              <a:rPr lang="en-US" altLang="uk-UA" sz="4000" b="1" dirty="0" smtClean="0">
                <a:solidFill>
                  <a:srgbClr val="A50021"/>
                </a:solidFill>
              </a:rPr>
              <a:t>Project task</a:t>
            </a:r>
            <a:endParaRPr lang="uk-UA" altLang="uk-UA" sz="4000" b="1" dirty="0" smtClean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9566" y="1484027"/>
            <a:ext cx="7768653" cy="4439066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altLang="uk-UA" sz="2800" dirty="0" smtClean="0"/>
              <a:t>During task statements use </a:t>
            </a:r>
            <a:r>
              <a:rPr lang="ru-RU" altLang="uk-UA" sz="2800" b="1" dirty="0" smtClean="0"/>
              <a:t>SMART</a:t>
            </a:r>
            <a:r>
              <a:rPr lang="en-US" altLang="uk-UA" sz="2800" b="1" dirty="0" smtClean="0"/>
              <a:t> criteria</a:t>
            </a:r>
            <a:r>
              <a:rPr lang="uk-UA" altLang="uk-UA" sz="2800" dirty="0" smtClean="0"/>
              <a:t>:</a:t>
            </a:r>
          </a:p>
          <a:p>
            <a:pPr eaLnBrk="1" hangingPunct="1">
              <a:buFontTx/>
              <a:buNone/>
            </a:pPr>
            <a:endParaRPr lang="uk-UA" altLang="uk-UA" sz="1200" b="1" dirty="0" smtClean="0"/>
          </a:p>
          <a:p>
            <a:pPr eaLnBrk="1" hangingPunct="1"/>
            <a:r>
              <a:rPr lang="en-GB" altLang="uk-UA" sz="3800" b="1" dirty="0" smtClean="0"/>
              <a:t>S</a:t>
            </a:r>
            <a:r>
              <a:rPr lang="uk-UA" altLang="uk-UA" sz="3400" b="1" dirty="0" smtClean="0"/>
              <a:t> - /</a:t>
            </a:r>
            <a:r>
              <a:rPr lang="en-GB" altLang="uk-UA" sz="3400" b="1" dirty="0" smtClean="0"/>
              <a:t>s</a:t>
            </a:r>
            <a:r>
              <a:rPr lang="en-GB" altLang="uk-UA" sz="3400" dirty="0" smtClean="0"/>
              <a:t>pecific</a:t>
            </a:r>
            <a:r>
              <a:rPr lang="uk-UA" altLang="uk-UA" sz="3400" dirty="0" smtClean="0"/>
              <a:t>/</a:t>
            </a:r>
            <a:endParaRPr lang="ru-RU" altLang="uk-UA" sz="3400" dirty="0" smtClean="0"/>
          </a:p>
          <a:p>
            <a:pPr eaLnBrk="1" hangingPunct="1"/>
            <a:r>
              <a:rPr lang="en-GB" altLang="uk-UA" sz="3800" b="1" dirty="0" smtClean="0"/>
              <a:t>M</a:t>
            </a:r>
            <a:r>
              <a:rPr lang="uk-UA" altLang="uk-UA" sz="3400" b="1" dirty="0" smtClean="0"/>
              <a:t>- /</a:t>
            </a:r>
            <a:r>
              <a:rPr lang="en-GB" altLang="uk-UA" sz="3400" b="1" dirty="0" smtClean="0"/>
              <a:t>m</a:t>
            </a:r>
            <a:r>
              <a:rPr lang="en-GB" altLang="uk-UA" sz="3400" dirty="0" smtClean="0"/>
              <a:t>easurable</a:t>
            </a:r>
            <a:r>
              <a:rPr lang="uk-UA" altLang="uk-UA" sz="3400" dirty="0" smtClean="0"/>
              <a:t>/</a:t>
            </a:r>
            <a:endParaRPr lang="ru-RU" altLang="uk-UA" sz="3400" dirty="0" smtClean="0"/>
          </a:p>
          <a:p>
            <a:pPr eaLnBrk="1" hangingPunct="1"/>
            <a:r>
              <a:rPr lang="en-GB" altLang="uk-UA" sz="3800" b="1" dirty="0" smtClean="0"/>
              <a:t>A</a:t>
            </a:r>
            <a:r>
              <a:rPr lang="uk-UA" altLang="uk-UA" sz="3400" b="1" dirty="0" smtClean="0"/>
              <a:t> - /</a:t>
            </a:r>
            <a:r>
              <a:rPr lang="en-GB" altLang="uk-UA" sz="3400" b="1" dirty="0" smtClean="0"/>
              <a:t>a</a:t>
            </a:r>
            <a:r>
              <a:rPr lang="en-GB" altLang="uk-UA" sz="3400" dirty="0" smtClean="0"/>
              <a:t>rea-specific</a:t>
            </a:r>
            <a:r>
              <a:rPr lang="uk-UA" altLang="uk-UA" sz="3400" dirty="0" smtClean="0"/>
              <a:t>/</a:t>
            </a:r>
            <a:endParaRPr lang="ru-RU" altLang="uk-UA" sz="3400" dirty="0" smtClean="0"/>
          </a:p>
          <a:p>
            <a:pPr eaLnBrk="1" hangingPunct="1"/>
            <a:r>
              <a:rPr lang="en-GB" altLang="uk-UA" sz="3800" b="1" dirty="0" smtClean="0"/>
              <a:t>R</a:t>
            </a:r>
            <a:r>
              <a:rPr lang="uk-UA" altLang="uk-UA" sz="3400" b="1" dirty="0" smtClean="0"/>
              <a:t> - /</a:t>
            </a:r>
            <a:r>
              <a:rPr lang="en-GB" altLang="uk-UA" sz="3400" b="1" dirty="0" smtClean="0"/>
              <a:t>r</a:t>
            </a:r>
            <a:r>
              <a:rPr lang="en-GB" altLang="uk-UA" sz="3400" dirty="0" smtClean="0"/>
              <a:t>ealistic</a:t>
            </a:r>
            <a:r>
              <a:rPr lang="uk-UA" altLang="uk-UA" sz="3400" dirty="0" smtClean="0"/>
              <a:t>/</a:t>
            </a:r>
            <a:endParaRPr lang="ru-RU" altLang="uk-UA" sz="3400" dirty="0" smtClean="0"/>
          </a:p>
          <a:p>
            <a:pPr eaLnBrk="1" hangingPunct="1"/>
            <a:r>
              <a:rPr lang="en-GB" altLang="uk-UA" sz="3800" b="1" dirty="0" smtClean="0"/>
              <a:t>T</a:t>
            </a:r>
            <a:r>
              <a:rPr lang="uk-UA" altLang="uk-UA" sz="3400" b="1" dirty="0" smtClean="0"/>
              <a:t> - /</a:t>
            </a:r>
            <a:r>
              <a:rPr lang="en-GB" altLang="uk-UA" sz="3400" b="1" dirty="0" smtClean="0"/>
              <a:t>t</a:t>
            </a:r>
            <a:r>
              <a:rPr lang="en-GB" altLang="uk-UA" sz="3400" dirty="0" smtClean="0"/>
              <a:t>ime-bound</a:t>
            </a:r>
            <a:r>
              <a:rPr lang="uk-UA" altLang="uk-UA" sz="3400" dirty="0" smtClean="0"/>
              <a:t>/</a:t>
            </a:r>
            <a:endParaRPr lang="ru-RU" altLang="uk-UA" sz="3400" dirty="0" smtClean="0"/>
          </a:p>
        </p:txBody>
      </p:sp>
    </p:spTree>
    <p:extLst>
      <p:ext uri="{BB962C8B-B14F-4D97-AF65-F5344CB8AC3E}">
        <p14:creationId xmlns:p14="http://schemas.microsoft.com/office/powerpoint/2010/main" val="416538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743200" y="404813"/>
            <a:ext cx="5715000" cy="8636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uk-UA" sz="3200" b="1" dirty="0" smtClean="0">
                <a:solidFill>
                  <a:srgbClr val="C00000"/>
                </a:solidFill>
              </a:rPr>
              <a:t>Examples of task statement</a:t>
            </a:r>
            <a:endParaRPr lang="ru-RU" altLang="uk-UA" sz="3200" b="1" i="1" dirty="0" smtClean="0">
              <a:solidFill>
                <a:srgbClr val="C00000"/>
              </a:solidFill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618938"/>
            <a:ext cx="7847012" cy="4762812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uk-UA" sz="3400" i="1" dirty="0" smtClean="0"/>
              <a:t>To improve conditions of overnight stay of 60 elderly people of the town N till the end of the project. </a:t>
            </a:r>
            <a:endParaRPr lang="ru-RU" altLang="uk-UA" sz="3400" dirty="0" smtClean="0"/>
          </a:p>
          <a:p>
            <a:pPr eaLnBrk="1" hangingPunct="1">
              <a:buFontTx/>
              <a:buNone/>
            </a:pPr>
            <a:endParaRPr lang="ru-RU" altLang="uk-UA" sz="1400" i="1" dirty="0" smtClean="0"/>
          </a:p>
          <a:p>
            <a:pPr eaLnBrk="1" hangingPunct="1"/>
            <a:r>
              <a:rPr lang="en-US" altLang="uk-UA" sz="3400" i="1" dirty="0"/>
              <a:t> </a:t>
            </a:r>
            <a:r>
              <a:rPr lang="en-US" altLang="uk-UA" sz="3400" i="1" dirty="0" smtClean="0"/>
              <a:t>Provide not less than 80 free consultations to students of higher educational establishments of the town N (during first half of a year of project implementation).</a:t>
            </a:r>
            <a:endParaRPr lang="uk-UA" altLang="uk-UA" sz="3600" i="1" dirty="0" smtClean="0"/>
          </a:p>
        </p:txBody>
      </p:sp>
    </p:spTree>
    <p:extLst>
      <p:ext uri="{BB962C8B-B14F-4D97-AF65-F5344CB8AC3E}">
        <p14:creationId xmlns:p14="http://schemas.microsoft.com/office/powerpoint/2010/main" val="17678979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162925" y="260350"/>
            <a:ext cx="5295275" cy="98425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uk-UA" sz="4000" b="1" dirty="0" smtClean="0">
                <a:solidFill>
                  <a:srgbClr val="A50021"/>
                </a:solidFill>
              </a:rPr>
              <a:t>Project target groups</a:t>
            </a:r>
            <a:endParaRPr lang="ru-RU" altLang="uk-UA" sz="4000" b="1" dirty="0" smtClean="0">
              <a:solidFill>
                <a:srgbClr val="A50021"/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9370" y="1469035"/>
            <a:ext cx="7498830" cy="5055589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uk-UA" sz="3200" dirty="0" smtClean="0"/>
              <a:t>Target group</a:t>
            </a:r>
            <a:r>
              <a:rPr lang="ru-RU" altLang="uk-UA" sz="3200" dirty="0" smtClean="0"/>
              <a:t> / </a:t>
            </a:r>
            <a:r>
              <a:rPr lang="en-US" altLang="uk-UA" sz="3200" dirty="0" smtClean="0"/>
              <a:t>Target audience</a:t>
            </a:r>
            <a:endParaRPr lang="ru-RU" altLang="uk-UA" sz="3200" dirty="0" smtClean="0"/>
          </a:p>
          <a:p>
            <a:pPr eaLnBrk="1" hangingPunct="1"/>
            <a:r>
              <a:rPr lang="en-US" altLang="uk-UA" sz="3200" dirty="0" smtClean="0"/>
              <a:t>Project clients </a:t>
            </a:r>
            <a:r>
              <a:rPr lang="ru-RU" altLang="uk-UA" sz="3200" dirty="0" smtClean="0"/>
              <a:t>/ </a:t>
            </a:r>
            <a:r>
              <a:rPr lang="en-US" altLang="uk-UA" sz="3200" dirty="0" smtClean="0"/>
              <a:t>Service users</a:t>
            </a:r>
            <a:endParaRPr lang="ru-RU" altLang="uk-UA" sz="3200" dirty="0" smtClean="0"/>
          </a:p>
          <a:p>
            <a:r>
              <a:rPr lang="en-US" altLang="uk-UA" sz="3200" dirty="0" smtClean="0"/>
              <a:t>Beneficiaries</a:t>
            </a:r>
            <a:r>
              <a:rPr lang="ru-RU" altLang="uk-UA" sz="3200" dirty="0" smtClean="0"/>
              <a:t> </a:t>
            </a:r>
            <a:r>
              <a:rPr lang="ru-RU" altLang="uk-UA" sz="3200" i="1" dirty="0" smtClean="0"/>
              <a:t>– </a:t>
            </a:r>
            <a:r>
              <a:rPr lang="en-US" altLang="uk-UA" sz="3200" i="1" dirty="0" smtClean="0"/>
              <a:t>those who receive benefits from project implementation</a:t>
            </a:r>
            <a:endParaRPr lang="ru-RU" altLang="uk-UA" sz="3200" dirty="0" smtClean="0"/>
          </a:p>
          <a:p>
            <a:pPr eaLnBrk="1" hangingPunct="1">
              <a:buFontTx/>
              <a:buNone/>
            </a:pPr>
            <a:r>
              <a:rPr lang="en-US" altLang="uk-UA" sz="3200" b="1" dirty="0" smtClean="0"/>
              <a:t>Direct service users should be identified very specifically</a:t>
            </a:r>
            <a:endParaRPr lang="ru-RU" altLang="uk-UA" sz="3200" b="1" dirty="0" smtClean="0"/>
          </a:p>
          <a:p>
            <a:pPr marL="0" indent="0" eaLnBrk="1" hangingPunct="1">
              <a:buNone/>
            </a:pPr>
            <a:endParaRPr lang="ru-RU" altLang="uk-UA" sz="3200" b="1" dirty="0" smtClean="0"/>
          </a:p>
          <a:p>
            <a:pPr eaLnBrk="1" hangingPunct="1"/>
            <a:r>
              <a:rPr lang="en-US" altLang="uk-UA" sz="3200" i="1" dirty="0" smtClean="0"/>
              <a:t>Secondary target group</a:t>
            </a:r>
            <a:endParaRPr lang="ru-RU" altLang="uk-UA" sz="3200" i="1" dirty="0" smtClean="0"/>
          </a:p>
        </p:txBody>
      </p:sp>
    </p:spTree>
    <p:extLst>
      <p:ext uri="{BB962C8B-B14F-4D97-AF65-F5344CB8AC3E}">
        <p14:creationId xmlns:p14="http://schemas.microsoft.com/office/powerpoint/2010/main" val="287912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78504" y="188913"/>
            <a:ext cx="6179695" cy="7191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uk-UA" sz="4000" b="1" dirty="0" smtClean="0">
                <a:solidFill>
                  <a:srgbClr val="A50021"/>
                </a:solidFill>
              </a:rPr>
              <a:t>Project implementation methods</a:t>
            </a:r>
            <a:endParaRPr lang="uk-UA" altLang="uk-UA" sz="4000" b="1" dirty="0" smtClean="0">
              <a:solidFill>
                <a:srgbClr val="A50021"/>
              </a:solidFill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057951"/>
            <a:ext cx="8964612" cy="562766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uk-UA" altLang="uk-UA" sz="2600" dirty="0" smtClean="0"/>
              <a:t>	</a:t>
            </a:r>
            <a:r>
              <a:rPr lang="en-US" altLang="uk-UA" sz="2600" b="1" dirty="0" smtClean="0"/>
              <a:t>Section includes</a:t>
            </a:r>
            <a:r>
              <a:rPr lang="ru-RU" altLang="uk-UA" sz="2600" b="1" dirty="0" smtClean="0"/>
              <a:t>:</a:t>
            </a:r>
            <a:r>
              <a:rPr lang="ru-RU" altLang="uk-UA" sz="2600" dirty="0" smtClean="0"/>
              <a:t> </a:t>
            </a:r>
            <a:endParaRPr lang="ru-RU" altLang="uk-UA" sz="26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uk-UA" sz="2600" dirty="0" smtClean="0"/>
              <a:t>- </a:t>
            </a:r>
            <a:r>
              <a:rPr lang="en-US" altLang="uk-UA" sz="2600" dirty="0" smtClean="0"/>
              <a:t>li</a:t>
            </a:r>
            <a:r>
              <a:rPr lang="en-US" altLang="uk-UA" sz="2600" dirty="0" smtClean="0"/>
              <a:t>st of methods and their description</a:t>
            </a:r>
            <a:r>
              <a:rPr lang="ru-RU" altLang="uk-UA" sz="2600" dirty="0" smtClean="0"/>
              <a:t>, </a:t>
            </a:r>
            <a:endParaRPr lang="ru-RU" altLang="uk-UA" sz="26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altLang="uk-UA" sz="2600" dirty="0" smtClean="0"/>
              <a:t>- </a:t>
            </a:r>
            <a:r>
              <a:rPr lang="en-US" altLang="uk-UA" sz="2600" dirty="0"/>
              <a:t>j</a:t>
            </a:r>
            <a:r>
              <a:rPr lang="en-US" altLang="uk-UA" sz="2600" dirty="0" smtClean="0"/>
              <a:t>ustification of selected methods</a:t>
            </a:r>
            <a:r>
              <a:rPr lang="ru-RU" altLang="uk-UA" sz="2600" dirty="0" smtClean="0"/>
              <a:t>.</a:t>
            </a:r>
            <a:endParaRPr lang="ru-RU" altLang="uk-UA" sz="2600" i="1" u="sng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uk-UA" altLang="uk-UA" sz="800" i="1" u="sng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uk-UA" sz="2400" i="1" u="sng" dirty="0" smtClean="0"/>
              <a:t>Examples</a:t>
            </a:r>
            <a:r>
              <a:rPr lang="ru-RU" altLang="uk-UA" sz="2400" i="1" u="sng" dirty="0" smtClean="0"/>
              <a:t>:</a:t>
            </a:r>
            <a:endParaRPr lang="ru-RU" altLang="uk-UA" sz="2400" i="1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uk-UA" sz="2400" i="1" dirty="0" smtClean="0"/>
              <a:t>For project aim achievement </a:t>
            </a:r>
            <a:r>
              <a:rPr lang="en-US" altLang="uk-UA" sz="2400" b="1" i="1" dirty="0" smtClean="0"/>
              <a:t>methods</a:t>
            </a:r>
            <a:r>
              <a:rPr lang="en-US" altLang="uk-UA" sz="2400" i="1" dirty="0" smtClean="0"/>
              <a:t> will be used as follows: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uk-UA" sz="2400" b="1" i="1" dirty="0" smtClean="0"/>
              <a:t>research</a:t>
            </a:r>
            <a:r>
              <a:rPr lang="ru-RU" altLang="uk-UA" sz="2400" i="1" dirty="0" smtClean="0"/>
              <a:t>, </a:t>
            </a:r>
            <a:r>
              <a:rPr lang="en-US" altLang="uk-UA" sz="2400" i="1" dirty="0" smtClean="0"/>
              <a:t>which will allow to clarify state of homelessness of elderly people in the town N; </a:t>
            </a:r>
          </a:p>
          <a:p>
            <a:r>
              <a:rPr lang="en-US" altLang="uk-UA" sz="2400" b="1" i="1" dirty="0" smtClean="0"/>
              <a:t>trainings</a:t>
            </a:r>
            <a:r>
              <a:rPr lang="ru-RU" altLang="uk-UA" sz="2400" i="1" dirty="0" smtClean="0"/>
              <a:t>, </a:t>
            </a:r>
            <a:r>
              <a:rPr lang="en-US" altLang="uk-UA" sz="2400" i="1" dirty="0"/>
              <a:t>which will allow to </a:t>
            </a:r>
            <a:r>
              <a:rPr lang="en-US" altLang="uk-UA" sz="2400" i="1" dirty="0" smtClean="0"/>
              <a:t>increase organizational capacity of local NGOs and let them use it practically;</a:t>
            </a:r>
          </a:p>
          <a:p>
            <a:r>
              <a:rPr lang="en-US" altLang="uk-UA" sz="2400" b="1" i="1" dirty="0"/>
              <a:t> </a:t>
            </a:r>
            <a:r>
              <a:rPr lang="en-US" altLang="uk-UA" sz="2400" b="1" i="1" dirty="0" smtClean="0"/>
              <a:t>informational campaign </a:t>
            </a:r>
            <a:r>
              <a:rPr lang="en-US" altLang="uk-UA" sz="2400" i="1" dirty="0" smtClean="0"/>
              <a:t>will be held for dissemination of information about ways of help to homeless people </a:t>
            </a:r>
            <a:r>
              <a:rPr lang="ru-RU" altLang="uk-UA" sz="2400" i="1" dirty="0" smtClean="0"/>
              <a:t> </a:t>
            </a:r>
            <a:r>
              <a:rPr lang="en-US" altLang="uk-UA" sz="2400" i="1" dirty="0" smtClean="0"/>
              <a:t>by efforts of local community and for stimulation of development of charity works by business companies.</a:t>
            </a:r>
            <a:endParaRPr lang="uk-UA" altLang="uk-UA" sz="2400" i="1" dirty="0" smtClean="0"/>
          </a:p>
        </p:txBody>
      </p:sp>
    </p:spTree>
    <p:extLst>
      <p:ext uri="{BB962C8B-B14F-4D97-AF65-F5344CB8AC3E}">
        <p14:creationId xmlns:p14="http://schemas.microsoft.com/office/powerpoint/2010/main" val="21370949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19"/>
          <p:cNvSpPr>
            <a:spLocks noGrp="1" noChangeArrowheads="1"/>
          </p:cNvSpPr>
          <p:nvPr>
            <p:ph type="title"/>
          </p:nvPr>
        </p:nvSpPr>
        <p:spPr>
          <a:xfrm>
            <a:off x="2488367" y="0"/>
            <a:ext cx="5969833" cy="83661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uk-UA" sz="4000" b="1" dirty="0" smtClean="0">
                <a:solidFill>
                  <a:srgbClr val="A50021"/>
                </a:solidFill>
              </a:rPr>
              <a:t>Project work plan</a:t>
            </a:r>
            <a:endParaRPr lang="ru-RU" altLang="uk-UA" sz="4000" b="1" dirty="0" smtClean="0">
              <a:solidFill>
                <a:srgbClr val="A50021"/>
              </a:solidFill>
            </a:endParaRPr>
          </a:p>
        </p:txBody>
      </p:sp>
      <p:graphicFrame>
        <p:nvGraphicFramePr>
          <p:cNvPr id="37015" name="Group 15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2481165"/>
              </p:ext>
            </p:extLst>
          </p:nvPr>
        </p:nvGraphicFramePr>
        <p:xfrm>
          <a:off x="214313" y="714375"/>
          <a:ext cx="8750301" cy="5989026"/>
        </p:xfrm>
        <a:graphic>
          <a:graphicData uri="http://schemas.openxmlformats.org/drawingml/2006/table">
            <a:tbl>
              <a:tblPr/>
              <a:tblGrid>
                <a:gridCol w="1099332"/>
                <a:gridCol w="837563"/>
                <a:gridCol w="387379"/>
                <a:gridCol w="309266"/>
                <a:gridCol w="309266"/>
                <a:gridCol w="385785"/>
                <a:gridCol w="388973"/>
                <a:gridCol w="432015"/>
                <a:gridCol w="419262"/>
                <a:gridCol w="310860"/>
                <a:gridCol w="385785"/>
                <a:gridCol w="387379"/>
                <a:gridCol w="463898"/>
                <a:gridCol w="465492"/>
                <a:gridCol w="2168046"/>
              </a:tblGrid>
              <a:tr h="471764">
                <a:tc gridSpan="15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Year</a:t>
                      </a: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GB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8722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Period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Period</a:t>
                      </a: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Period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778168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Events</a:t>
                      </a:r>
                      <a:endParaRPr kumimoji="0" lang="ru-RU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Who holds the events</a:t>
                      </a:r>
                      <a:r>
                        <a:rPr kumimoji="0" lang="uk-U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endParaRPr kumimoji="0" 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Responsible</a:t>
                      </a:r>
                      <a:endParaRPr kumimoji="0" lang="en-GB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11537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Preparation of event </a:t>
                      </a: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kumimoji="0" lang="en-GB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name of event</a:t>
                      </a:r>
                      <a:r>
                        <a:rPr kumimoji="0" lang="en-GB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GB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11537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Event performance </a:t>
                      </a: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kumimoji="0" lang="en-GB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name of event</a:t>
                      </a:r>
                      <a:r>
                        <a:rPr kumimoji="0" lang="en-GB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GB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11537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Preparation of event </a:t>
                      </a:r>
                      <a:r>
                        <a:rPr kumimoji="0" lang="en-GB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kumimoji="0" lang="en-GB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name of event</a:t>
                      </a:r>
                      <a:r>
                        <a:rPr kumimoji="0" lang="en-GB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0" lang="en-GB" sz="18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en-GB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5627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43736" y="269874"/>
            <a:ext cx="6519264" cy="847725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uk-UA" sz="4000" b="1" dirty="0" smtClean="0">
                <a:solidFill>
                  <a:srgbClr val="A50021"/>
                </a:solidFill>
              </a:rPr>
              <a:t>Expected project results</a:t>
            </a:r>
            <a:endParaRPr lang="ru-RU" altLang="uk-UA" sz="4000" b="1" dirty="0" smtClean="0">
              <a:solidFill>
                <a:srgbClr val="A50021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648918"/>
            <a:ext cx="7918450" cy="444708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uk-UA" sz="3200" dirty="0" smtClean="0"/>
              <a:t>To describe project results </a:t>
            </a:r>
            <a:r>
              <a:rPr lang="en-US" altLang="uk-UA" sz="3200" b="1" dirty="0" smtClean="0"/>
              <a:t>indicators </a:t>
            </a:r>
            <a:r>
              <a:rPr lang="en-US" altLang="uk-UA" sz="3200" dirty="0" smtClean="0"/>
              <a:t>are used.</a:t>
            </a:r>
            <a:r>
              <a:rPr lang="ru-RU" altLang="uk-UA" sz="3200" dirty="0" smtClean="0"/>
              <a:t> </a:t>
            </a:r>
            <a:endParaRPr lang="ru-RU" altLang="uk-UA" sz="3200" i="1" dirty="0" smtClean="0"/>
          </a:p>
          <a:p>
            <a:pPr eaLnBrk="1" hangingPunct="1">
              <a:buFontTx/>
              <a:buNone/>
            </a:pPr>
            <a:r>
              <a:rPr lang="en-US" altLang="uk-UA" sz="3200" b="1" i="1" dirty="0" smtClean="0"/>
              <a:t>Indicators</a:t>
            </a:r>
            <a:r>
              <a:rPr lang="ru-RU" altLang="uk-UA" sz="3200" b="1" i="1" dirty="0" smtClean="0"/>
              <a:t> </a:t>
            </a:r>
            <a:r>
              <a:rPr lang="ru-RU" altLang="uk-UA" sz="3200" b="1" i="1" dirty="0" smtClean="0"/>
              <a:t>- </a:t>
            </a:r>
          </a:p>
          <a:p>
            <a:pPr eaLnBrk="1" hangingPunct="1">
              <a:buFontTx/>
              <a:buNone/>
            </a:pPr>
            <a:r>
              <a:rPr lang="en-US" altLang="uk-UA" sz="3200" dirty="0" smtClean="0"/>
              <a:t>are general numeric and descriptive evidence which help to compare existing results with the planned ones. </a:t>
            </a:r>
            <a:endParaRPr lang="ru-RU" altLang="uk-UA" dirty="0" smtClean="0"/>
          </a:p>
        </p:txBody>
      </p:sp>
    </p:spTree>
    <p:extLst>
      <p:ext uri="{BB962C8B-B14F-4D97-AF65-F5344CB8AC3E}">
        <p14:creationId xmlns:p14="http://schemas.microsoft.com/office/powerpoint/2010/main" val="32024528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507698" y="333375"/>
            <a:ext cx="4950502" cy="8636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uk-UA" sz="4000" b="1" dirty="0" smtClean="0">
                <a:solidFill>
                  <a:srgbClr val="C00000"/>
                </a:solidFill>
              </a:rPr>
              <a:t>Types of indicators</a:t>
            </a:r>
            <a:endParaRPr lang="ru-RU" altLang="uk-UA" sz="4000" b="1" dirty="0" smtClean="0">
              <a:solidFill>
                <a:srgbClr val="C00000"/>
              </a:solidFill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8977"/>
            <a:ext cx="7989887" cy="4965648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uk-UA" sz="3200" b="1" i="1" dirty="0" smtClean="0"/>
              <a:t>Quantitative indicators </a:t>
            </a:r>
            <a:r>
              <a:rPr lang="ru-RU" altLang="uk-UA" sz="3200" dirty="0" smtClean="0"/>
              <a:t>– </a:t>
            </a:r>
            <a:r>
              <a:rPr lang="en-US" altLang="uk-UA" sz="3200" dirty="0" smtClean="0"/>
              <a:t>evidence on project activities expressed in numbers. </a:t>
            </a:r>
            <a:endParaRPr lang="ru-RU" altLang="uk-UA" sz="3200" b="1" dirty="0" smtClean="0"/>
          </a:p>
          <a:p>
            <a:pPr eaLnBrk="1" hangingPunct="1"/>
            <a:r>
              <a:rPr lang="en-US" altLang="uk-UA" sz="3200" b="1" i="1" dirty="0" smtClean="0"/>
              <a:t>Qualitative indicators </a:t>
            </a:r>
            <a:r>
              <a:rPr lang="ru-RU" altLang="uk-UA" sz="3200" dirty="0" smtClean="0"/>
              <a:t>– </a:t>
            </a:r>
            <a:r>
              <a:rPr lang="en-US" altLang="uk-UA" sz="3200" dirty="0" smtClean="0"/>
              <a:t>descriptive evidences of project activities. </a:t>
            </a:r>
            <a:endParaRPr lang="ru-RU" altLang="uk-UA" sz="3200" dirty="0" smtClean="0"/>
          </a:p>
          <a:p>
            <a:pPr eaLnBrk="1" hangingPunct="1"/>
            <a:endParaRPr lang="ru-RU" altLang="uk-UA" sz="3200" dirty="0" smtClean="0"/>
          </a:p>
          <a:p>
            <a:pPr eaLnBrk="1" hangingPunct="1">
              <a:buFontTx/>
              <a:buNone/>
            </a:pPr>
            <a:r>
              <a:rPr lang="en-US" altLang="uk-UA" sz="3200" b="1" dirty="0" smtClean="0"/>
              <a:t>Types of indicators by time:</a:t>
            </a:r>
            <a:endParaRPr lang="ru-RU" altLang="uk-UA" sz="3200" b="1" dirty="0" smtClean="0"/>
          </a:p>
          <a:p>
            <a:pPr eaLnBrk="1" hangingPunct="1"/>
            <a:r>
              <a:rPr lang="en-US" altLang="uk-UA" sz="3200" dirty="0" smtClean="0"/>
              <a:t>starting</a:t>
            </a:r>
            <a:endParaRPr lang="ru-RU" altLang="uk-UA" sz="3200" dirty="0" smtClean="0"/>
          </a:p>
          <a:p>
            <a:pPr eaLnBrk="1" hangingPunct="1"/>
            <a:r>
              <a:rPr lang="en-US" altLang="uk-UA" sz="3200" dirty="0"/>
              <a:t>m</a:t>
            </a:r>
            <a:r>
              <a:rPr lang="en-US" altLang="uk-UA" sz="3200" dirty="0" smtClean="0"/>
              <a:t>id-term</a:t>
            </a:r>
            <a:endParaRPr lang="ru-RU" altLang="uk-UA" sz="3200" dirty="0" smtClean="0"/>
          </a:p>
          <a:p>
            <a:pPr eaLnBrk="1" hangingPunct="1"/>
            <a:r>
              <a:rPr lang="en-US" altLang="uk-UA" sz="3200" dirty="0" smtClean="0"/>
              <a:t>final</a:t>
            </a:r>
            <a:endParaRPr lang="ru-RU" altLang="uk-UA" sz="3200" dirty="0" smtClean="0"/>
          </a:p>
        </p:txBody>
      </p:sp>
    </p:spTree>
    <p:extLst>
      <p:ext uri="{BB962C8B-B14F-4D97-AF65-F5344CB8AC3E}">
        <p14:creationId xmlns:p14="http://schemas.microsoft.com/office/powerpoint/2010/main" val="39583839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668248" y="0"/>
            <a:ext cx="5789951" cy="1125538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uk-UA" sz="4000" b="1" dirty="0" smtClean="0">
                <a:solidFill>
                  <a:srgbClr val="C00000"/>
                </a:solidFill>
              </a:rPr>
              <a:t>Types of indicators</a:t>
            </a:r>
            <a:endParaRPr lang="ru-RU" altLang="uk-UA" sz="4000" b="1" dirty="0" smtClean="0">
              <a:solidFill>
                <a:srgbClr val="C00000"/>
              </a:solidFill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908050"/>
            <a:ext cx="8281988" cy="5761038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uk-UA" sz="3000" b="1" dirty="0" smtClean="0"/>
              <a:t>Indicators of activities</a:t>
            </a:r>
            <a:r>
              <a:rPr lang="uk-UA" altLang="uk-UA" sz="3000" b="1" dirty="0" smtClean="0"/>
              <a:t>:</a:t>
            </a:r>
            <a:endParaRPr lang="uk-UA" altLang="uk-UA" sz="3000" b="1" dirty="0" smtClean="0"/>
          </a:p>
          <a:p>
            <a:pPr eaLnBrk="1" hangingPunct="1"/>
            <a:endParaRPr lang="uk-UA" altLang="uk-UA" sz="2800" b="1" i="1" dirty="0" smtClean="0"/>
          </a:p>
          <a:p>
            <a:pPr eaLnBrk="1" hangingPunct="1"/>
            <a:endParaRPr lang="uk-UA" altLang="uk-UA" sz="2800" b="1" i="1" dirty="0" smtClean="0"/>
          </a:p>
          <a:p>
            <a:pPr eaLnBrk="1" hangingPunct="1"/>
            <a:endParaRPr lang="uk-UA" altLang="uk-UA" sz="2800" b="1" i="1" dirty="0" smtClean="0"/>
          </a:p>
          <a:p>
            <a:pPr eaLnBrk="1" hangingPunct="1"/>
            <a:endParaRPr lang="uk-UA" altLang="uk-UA" sz="2800" b="1" i="1" dirty="0" smtClean="0"/>
          </a:p>
          <a:p>
            <a:pPr eaLnBrk="1" hangingPunct="1"/>
            <a:endParaRPr lang="uk-UA" altLang="uk-UA" sz="2800" b="1" dirty="0" smtClean="0"/>
          </a:p>
          <a:p>
            <a:pPr eaLnBrk="1" hangingPunct="1">
              <a:buFontTx/>
              <a:buNone/>
            </a:pPr>
            <a:endParaRPr lang="uk-UA" altLang="uk-UA" sz="1600" b="1" dirty="0" smtClean="0"/>
          </a:p>
          <a:p>
            <a:pPr eaLnBrk="1" hangingPunct="1"/>
            <a:endParaRPr lang="uk-UA" altLang="uk-UA" sz="2000" b="1" dirty="0" smtClean="0"/>
          </a:p>
          <a:p>
            <a:pPr eaLnBrk="1" hangingPunct="1"/>
            <a:r>
              <a:rPr lang="en-US" altLang="uk-UA" sz="2400" b="1" dirty="0" smtClean="0"/>
              <a:t>Indicators of project influence: </a:t>
            </a:r>
          </a:p>
          <a:p>
            <a:pPr eaLnBrk="1" hangingPunct="1"/>
            <a:r>
              <a:rPr lang="en-US" altLang="uk-UA" sz="2400" dirty="0" smtClean="0"/>
              <a:t>Qualitative / quantitative indicators are used:</a:t>
            </a:r>
            <a:endParaRPr lang="ru-RU" altLang="uk-UA" sz="2400" dirty="0" smtClean="0"/>
          </a:p>
          <a:p>
            <a:pPr eaLnBrk="1" hangingPunct="1">
              <a:buFontTx/>
              <a:buNone/>
            </a:pPr>
            <a:r>
              <a:rPr lang="ru-RU" altLang="uk-UA" sz="2400" i="1" dirty="0" smtClean="0"/>
              <a:t>- </a:t>
            </a:r>
            <a:r>
              <a:rPr lang="en-US" altLang="uk-UA" sz="2400" i="1" dirty="0" smtClean="0"/>
              <a:t>Lever of young people awareness about … has increased</a:t>
            </a:r>
            <a:endParaRPr lang="ru-RU" altLang="uk-UA" sz="2400" i="1" dirty="0" smtClean="0"/>
          </a:p>
          <a:p>
            <a:pPr eaLnBrk="1" hangingPunct="1">
              <a:buFontTx/>
              <a:buNone/>
            </a:pPr>
            <a:r>
              <a:rPr lang="ru-RU" altLang="uk-UA" sz="2400" i="1" dirty="0" smtClean="0"/>
              <a:t>- </a:t>
            </a:r>
            <a:r>
              <a:rPr lang="en-US" altLang="uk-UA" sz="2400" i="1" dirty="0" smtClean="0"/>
              <a:t>Amount of law violations among town teenagers has decrease on 40% (combined indicator). </a:t>
            </a:r>
            <a:endParaRPr lang="ru-RU" altLang="uk-UA" sz="2400" i="1" dirty="0" smtClean="0"/>
          </a:p>
        </p:txBody>
      </p:sp>
      <p:graphicFrame>
        <p:nvGraphicFramePr>
          <p:cNvPr id="42045" name="Group 6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40944624"/>
              </p:ext>
            </p:extLst>
          </p:nvPr>
        </p:nvGraphicFramePr>
        <p:xfrm>
          <a:off x="395288" y="1557338"/>
          <a:ext cx="8058150" cy="2628900"/>
        </p:xfrm>
        <a:graphic>
          <a:graphicData uri="http://schemas.openxmlformats.org/drawingml/2006/table">
            <a:tbl>
              <a:tblPr/>
              <a:tblGrid>
                <a:gridCol w="2592387"/>
                <a:gridCol w="5465763"/>
              </a:tblGrid>
              <a:tr h="13669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Quantitative indicators</a:t>
                      </a:r>
                      <a:r>
                        <a:rPr kumimoji="0" lang="ru-RU" sz="2400" b="1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:</a:t>
                      </a:r>
                      <a:endParaRPr kumimoji="0" lang="ru-RU" sz="2400" b="1" i="1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 trainings "topic</a:t>
                      </a:r>
                      <a:r>
                        <a:rPr kumimoji="0" lang="en-US" sz="2400" b="0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” </a:t>
                      </a:r>
                      <a:r>
                        <a:rPr kumimoji="0" lang="en-US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are held for</a:t>
                      </a:r>
                      <a:endParaRPr kumimoji="0" lang="ru-RU" sz="2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50 </a:t>
                      </a:r>
                      <a:r>
                        <a:rPr kumimoji="0" lang="en-US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unemployed women</a:t>
                      </a:r>
                      <a:r>
                        <a:rPr kumimoji="0" lang="ru-RU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;</a:t>
                      </a:r>
                      <a:endParaRPr kumimoji="0" lang="ru-RU" sz="2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ru-RU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 </a:t>
                      </a:r>
                      <a:r>
                        <a:rPr kumimoji="0" lang="en-US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legal consultations for </a:t>
                      </a:r>
                      <a:r>
                        <a:rPr kumimoji="0" lang="ru-RU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......</a:t>
                      </a:r>
                      <a:endParaRPr kumimoji="0" lang="ru-RU" sz="2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61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Indicators</a:t>
                      </a:r>
                      <a:r>
                        <a:rPr kumimoji="0" lang="ru-RU" sz="2400" b="1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  <a:r>
                        <a:rPr kumimoji="0" lang="en-US" sz="2400" b="1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products</a:t>
                      </a:r>
                      <a:endParaRPr kumimoji="0" lang="ru-RU" sz="2400" b="1" i="1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Issued</a:t>
                      </a:r>
                      <a:r>
                        <a:rPr kumimoji="0" lang="ru-RU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: </a:t>
                      </a:r>
                      <a:r>
                        <a:rPr kumimoji="0" lang="ru-RU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- 2 </a:t>
                      </a:r>
                      <a:r>
                        <a:rPr kumimoji="0" lang="en-US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leaflets</a:t>
                      </a:r>
                      <a:r>
                        <a:rPr kumimoji="0" lang="ru-RU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“</a:t>
                      </a:r>
                      <a:r>
                        <a:rPr kumimoji="0" lang="en-US" sz="2400" b="0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name</a:t>
                      </a:r>
                      <a:r>
                        <a:rPr kumimoji="0" lang="ru-RU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” </a:t>
                      </a:r>
                      <a:r>
                        <a:rPr kumimoji="0" lang="ru-RU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500 </a:t>
                      </a:r>
                      <a:r>
                        <a:rPr kumimoji="0" lang="en-US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copies</a:t>
                      </a:r>
                      <a:endParaRPr kumimoji="0" lang="ru-RU" sz="2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</a:t>
                      </a:r>
                      <a:r>
                        <a:rPr kumimoji="0" lang="en-US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Leaflet</a:t>
                      </a:r>
                      <a:r>
                        <a:rPr kumimoji="0" lang="ru-RU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“</a:t>
                      </a:r>
                      <a:r>
                        <a:rPr kumimoji="0" lang="en-US" sz="2400" b="0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name</a:t>
                      </a:r>
                      <a:r>
                        <a:rPr kumimoji="0" lang="ru-RU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”  </a:t>
                      </a:r>
                      <a:r>
                        <a:rPr kumimoji="0" lang="ru-RU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1000 </a:t>
                      </a:r>
                      <a:r>
                        <a:rPr kumimoji="0" lang="en-US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copies</a:t>
                      </a:r>
                      <a:endParaRPr kumimoji="0" lang="ru-RU" sz="2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3" marB="4572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16561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Заголовок 1"/>
          <p:cNvSpPr>
            <a:spLocks noGrp="1"/>
          </p:cNvSpPr>
          <p:nvPr>
            <p:ph type="title"/>
          </p:nvPr>
        </p:nvSpPr>
        <p:spPr>
          <a:xfrm>
            <a:off x="2311400" y="288927"/>
            <a:ext cx="6362700" cy="63817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uk-UA" sz="4000" b="1" dirty="0" smtClean="0">
                <a:solidFill>
                  <a:srgbClr val="C00000"/>
                </a:solidFill>
              </a:rPr>
              <a:t>Project monitoring and evaluation</a:t>
            </a:r>
            <a:endParaRPr lang="ru-RU" altLang="uk-UA" sz="4000" dirty="0" smtClean="0">
              <a:solidFill>
                <a:srgbClr val="C00000"/>
              </a:solidFill>
            </a:endParaRPr>
          </a:p>
        </p:txBody>
      </p:sp>
      <p:sp>
        <p:nvSpPr>
          <p:cNvPr id="51203" name="Содержимое 2"/>
          <p:cNvSpPr>
            <a:spLocks noGrp="1"/>
          </p:cNvSpPr>
          <p:nvPr>
            <p:ph idx="1"/>
          </p:nvPr>
        </p:nvSpPr>
        <p:spPr>
          <a:xfrm>
            <a:off x="539750" y="1165224"/>
            <a:ext cx="8261350" cy="5553075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uk-UA" sz="2800" b="1" dirty="0" smtClean="0"/>
              <a:t>Monitoring</a:t>
            </a:r>
            <a:r>
              <a:rPr lang="ru-RU" altLang="uk-UA" sz="2800" b="1" dirty="0" smtClean="0"/>
              <a:t> </a:t>
            </a:r>
            <a:r>
              <a:rPr lang="ru-RU" altLang="uk-UA" sz="2800" dirty="0" smtClean="0"/>
              <a:t>– </a:t>
            </a:r>
            <a:r>
              <a:rPr lang="en-US" altLang="uk-UA" sz="2800" dirty="0" smtClean="0"/>
              <a:t>process </a:t>
            </a:r>
            <a:r>
              <a:rPr lang="en-US" altLang="uk-UA" sz="2800" dirty="0" smtClean="0"/>
              <a:t>of constant accumulation of information on all project aspects </a:t>
            </a:r>
            <a:r>
              <a:rPr lang="en-US" altLang="uk-UA" sz="2800" i="1" dirty="0" smtClean="0"/>
              <a:t>with the aim of</a:t>
            </a:r>
            <a:r>
              <a:rPr lang="ru-RU" altLang="uk-UA" sz="2800" i="1" dirty="0" smtClean="0"/>
              <a:t>:</a:t>
            </a:r>
            <a:r>
              <a:rPr lang="ru-RU" altLang="uk-UA" sz="2800" dirty="0" smtClean="0"/>
              <a:t> </a:t>
            </a:r>
            <a:endParaRPr lang="ru-RU" altLang="uk-UA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uk-UA" sz="2800" dirty="0"/>
              <a:t>d</a:t>
            </a:r>
            <a:r>
              <a:rPr lang="en-US" altLang="uk-UA" sz="2800" dirty="0" smtClean="0"/>
              <a:t>etermination of </a:t>
            </a:r>
            <a:r>
              <a:rPr lang="en-US" altLang="uk-UA" sz="2800" b="1" dirty="0" smtClean="0"/>
              <a:t>implementation progress </a:t>
            </a:r>
            <a:r>
              <a:rPr lang="en-US" altLang="uk-UA" sz="2800" dirty="0" smtClean="0"/>
              <a:t>and final completion of planned actions; </a:t>
            </a:r>
            <a:endParaRPr lang="ru-RU" altLang="uk-UA" sz="28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uk-UA" sz="2800" b="1" dirty="0"/>
              <a:t>c</a:t>
            </a:r>
            <a:r>
              <a:rPr lang="en-US" altLang="uk-UA" sz="2800" b="1" dirty="0" smtClean="0"/>
              <a:t>omparison </a:t>
            </a:r>
            <a:r>
              <a:rPr lang="en-US" altLang="uk-UA" sz="2800" dirty="0" smtClean="0"/>
              <a:t>of current situation and plan. </a:t>
            </a:r>
            <a:endParaRPr lang="ru-RU" altLang="uk-UA" sz="2800" dirty="0" smtClean="0"/>
          </a:p>
          <a:p>
            <a:pPr>
              <a:buNone/>
            </a:pPr>
            <a:endParaRPr lang="ru-RU" altLang="uk-UA" sz="2800" b="1" dirty="0" smtClean="0"/>
          </a:p>
          <a:p>
            <a:pPr>
              <a:buNone/>
            </a:pPr>
            <a:r>
              <a:rPr lang="en-US" altLang="uk-UA" sz="2800" b="1" dirty="0" smtClean="0"/>
              <a:t>Evaluation</a:t>
            </a:r>
            <a:r>
              <a:rPr lang="ru-RU" altLang="uk-UA" sz="2800" dirty="0" smtClean="0"/>
              <a:t> </a:t>
            </a:r>
            <a:r>
              <a:rPr lang="ru-RU" altLang="uk-UA" sz="2800" dirty="0" smtClean="0"/>
              <a:t>– </a:t>
            </a:r>
            <a:r>
              <a:rPr lang="en-US" altLang="uk-UA" sz="2800" dirty="0" smtClean="0"/>
              <a:t>is a process of information gathering and analysis </a:t>
            </a:r>
            <a:r>
              <a:rPr lang="en-US" altLang="uk-UA" sz="2800" i="1" dirty="0"/>
              <a:t>with the aim of</a:t>
            </a:r>
            <a:r>
              <a:rPr lang="ru-RU" altLang="uk-UA" sz="2800" i="1" dirty="0"/>
              <a:t>:</a:t>
            </a:r>
            <a:r>
              <a:rPr lang="ru-RU" altLang="uk-UA" sz="2800" dirty="0" smtClean="0"/>
              <a:t> </a:t>
            </a:r>
            <a:endParaRPr lang="ru-RU" altLang="uk-UA" sz="2800" dirty="0" smtClean="0"/>
          </a:p>
          <a:p>
            <a:r>
              <a:rPr lang="en-US" altLang="uk-UA" sz="2800" dirty="0"/>
              <a:t>d</a:t>
            </a:r>
            <a:r>
              <a:rPr lang="en-US" altLang="uk-UA" sz="2800" dirty="0" smtClean="0"/>
              <a:t>etermination of </a:t>
            </a:r>
            <a:r>
              <a:rPr lang="ru-RU" altLang="uk-UA" sz="2800" dirty="0" smtClean="0"/>
              <a:t> </a:t>
            </a:r>
            <a:r>
              <a:rPr lang="en-US" altLang="uk-UA" sz="2800" b="1" dirty="0" smtClean="0"/>
              <a:t>compliance</a:t>
            </a:r>
            <a:r>
              <a:rPr lang="ru-RU" altLang="uk-UA" sz="2800" dirty="0" smtClean="0"/>
              <a:t> </a:t>
            </a:r>
            <a:r>
              <a:rPr lang="en-US" altLang="uk-UA" sz="2800" dirty="0" smtClean="0"/>
              <a:t>of events to project, planned aims; </a:t>
            </a:r>
            <a:endParaRPr lang="ru-RU" altLang="uk-UA" sz="2800" dirty="0" smtClean="0"/>
          </a:p>
          <a:p>
            <a:r>
              <a:rPr lang="en-US" altLang="uk-UA" sz="2800" dirty="0"/>
              <a:t>e</a:t>
            </a:r>
            <a:r>
              <a:rPr lang="en-US" altLang="uk-UA" sz="2800" dirty="0" smtClean="0"/>
              <a:t>vidence of </a:t>
            </a:r>
            <a:r>
              <a:rPr lang="en-US" altLang="uk-UA" sz="2800" b="1" dirty="0" smtClean="0"/>
              <a:t>effectiveness</a:t>
            </a:r>
            <a:r>
              <a:rPr lang="ru-RU" altLang="uk-UA" sz="2800" b="1" dirty="0" smtClean="0"/>
              <a:t> </a:t>
            </a:r>
            <a:r>
              <a:rPr lang="en-US" altLang="uk-UA" sz="2800" dirty="0" smtClean="0"/>
              <a:t>of selected events for achievement of project purposes. </a:t>
            </a:r>
            <a:r>
              <a:rPr lang="ru-RU" altLang="uk-UA" sz="2800" dirty="0" smtClean="0"/>
              <a:t> </a:t>
            </a:r>
            <a:endParaRPr lang="ru-RU" altLang="uk-UA" sz="2800" dirty="0"/>
          </a:p>
        </p:txBody>
      </p:sp>
    </p:spTree>
    <p:extLst>
      <p:ext uri="{BB962C8B-B14F-4D97-AF65-F5344CB8AC3E}">
        <p14:creationId xmlns:p14="http://schemas.microsoft.com/office/powerpoint/2010/main" val="40074994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222884" y="260351"/>
            <a:ext cx="5235315" cy="59055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uk-UA" sz="4000" b="1" dirty="0" smtClean="0">
                <a:solidFill>
                  <a:srgbClr val="C00000"/>
                </a:solidFill>
              </a:rPr>
              <a:t>Budget</a:t>
            </a:r>
            <a:endParaRPr lang="ru-RU" altLang="uk-UA" sz="4000" b="1" dirty="0" smtClean="0">
              <a:solidFill>
                <a:srgbClr val="C00000"/>
              </a:solidFill>
            </a:endParaRPr>
          </a:p>
        </p:txBody>
      </p:sp>
      <p:graphicFrame>
        <p:nvGraphicFramePr>
          <p:cNvPr id="53301" name="Group 5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8171648"/>
              </p:ext>
            </p:extLst>
          </p:nvPr>
        </p:nvGraphicFramePr>
        <p:xfrm>
          <a:off x="250825" y="908050"/>
          <a:ext cx="8713788" cy="5980705"/>
        </p:xfrm>
        <a:graphic>
          <a:graphicData uri="http://schemas.openxmlformats.org/drawingml/2006/table">
            <a:tbl>
              <a:tblPr/>
              <a:tblGrid>
                <a:gridCol w="433388"/>
                <a:gridCol w="2159000"/>
                <a:gridCol w="2160587"/>
                <a:gridCol w="1296988"/>
                <a:gridCol w="1207595"/>
                <a:gridCol w="1456230"/>
              </a:tblGrid>
              <a:tr h="16277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№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Expenditure</a:t>
                      </a: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Detailed description of expenses</a:t>
                      </a:r>
                      <a:endParaRPr kumimoji="0" lang="ru-RU" sz="2400" b="1" i="1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Requested amount</a:t>
                      </a:r>
                      <a:endParaRPr kumimoji="0" lang="ru-RU" sz="2400" b="1" i="1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Organization input</a:t>
                      </a: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Financing from other sources</a:t>
                      </a: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66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Labour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expenses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299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1.1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Position</a:t>
                      </a:r>
                      <a:endParaRPr kumimoji="0" lang="ru-RU" sz="2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 </a:t>
                      </a:r>
                      <a:r>
                        <a:rPr kumimoji="0" lang="en-US" sz="2400" b="0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Project Manager</a:t>
                      </a:r>
                      <a:endParaRPr kumimoji="0" lang="ru-RU" sz="2400" b="0" i="1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1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Total</a:t>
                      </a:r>
                      <a:r>
                        <a:rPr kumimoji="0" lang="ru-RU" sz="2400" b="1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:</a:t>
                      </a:r>
                      <a:endParaRPr kumimoji="0" lang="ru-RU" sz="2400" b="1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Amount per month</a:t>
                      </a:r>
                      <a:r>
                        <a:rPr kumimoji="0" lang="ru-RU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*</a:t>
                      </a:r>
                      <a:r>
                        <a:rPr kumimoji="0" lang="en-US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amount of months</a:t>
                      </a:r>
                      <a:endParaRPr kumimoji="0" lang="ru-RU" sz="20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(% </a:t>
                      </a:r>
                      <a:r>
                        <a:rPr kumimoji="0" lang="en-US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of time in this project</a:t>
                      </a:r>
                      <a:r>
                        <a:rPr kumimoji="0" lang="ru-RU" sz="20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)</a:t>
                      </a:r>
                      <a:endParaRPr kumimoji="0" lang="ru-RU" sz="20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40</a:t>
                      </a:r>
                      <a:r>
                        <a:rPr kumimoji="0" lang="en-US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USD</a:t>
                      </a:r>
                      <a:r>
                        <a:rPr kumimoji="0" lang="ru-RU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*6 </a:t>
                      </a:r>
                      <a:r>
                        <a:rPr kumimoji="0" lang="en-US" sz="24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months</a:t>
                      </a:r>
                      <a:endParaRPr kumimoji="0" lang="ru-RU" sz="2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240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USD</a:t>
                      </a:r>
                      <a:endParaRPr kumimoji="0" lang="uk-UA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240 </a:t>
                      </a: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USD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73951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147934" y="260350"/>
            <a:ext cx="5310266" cy="72072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uk-UA" sz="4000" b="1" dirty="0" smtClean="0">
                <a:solidFill>
                  <a:srgbClr val="C00000"/>
                </a:solidFill>
              </a:rPr>
              <a:t>Budget</a:t>
            </a:r>
            <a:endParaRPr lang="ru-RU" altLang="uk-UA" sz="4000" b="1" dirty="0" smtClean="0">
              <a:solidFill>
                <a:srgbClr val="C00000"/>
              </a:solidFill>
            </a:endParaRPr>
          </a:p>
        </p:txBody>
      </p:sp>
      <p:graphicFrame>
        <p:nvGraphicFramePr>
          <p:cNvPr id="56363" name="Group 4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2781579"/>
              </p:ext>
            </p:extLst>
          </p:nvPr>
        </p:nvGraphicFramePr>
        <p:xfrm>
          <a:off x="270458" y="908049"/>
          <a:ext cx="8694155" cy="5949950"/>
        </p:xfrm>
        <a:graphic>
          <a:graphicData uri="http://schemas.openxmlformats.org/drawingml/2006/table">
            <a:tbl>
              <a:tblPr/>
              <a:tblGrid>
                <a:gridCol w="432411"/>
                <a:gridCol w="2259946"/>
                <a:gridCol w="2049909"/>
                <a:gridCol w="1294066"/>
                <a:gridCol w="1208533"/>
                <a:gridCol w="1449290"/>
              </a:tblGrid>
              <a:tr h="1923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№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Expenditure</a:t>
                      </a: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Detailed description of expenses</a:t>
                      </a:r>
                      <a:endParaRPr kumimoji="0" lang="ru-RU" sz="2400" b="1" i="1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Requested amount</a:t>
                      </a:r>
                      <a:endParaRPr kumimoji="0" lang="ru-RU" sz="2400" b="1" i="1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Organization input</a:t>
                      </a: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1" i="1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Financing from other sources</a:t>
                      </a:r>
                      <a:endParaRPr kumimoji="0" lang="ru-RU" sz="2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138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Business trip</a:t>
                      </a:r>
                      <a:endParaRPr kumimoji="0" lang="uk-UA" sz="18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</a:t>
                      </a: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tickets</a:t>
                      </a:r>
                      <a:endParaRPr kumimoji="0" lang="ru-RU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</a:t>
                      </a:r>
                      <a:r>
                        <a:rPr kumimoji="0" lang="ru-RU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accommodation</a:t>
                      </a:r>
                      <a:endParaRPr kumimoji="0" lang="ru-RU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</a:t>
                      </a:r>
                      <a:r>
                        <a:rPr kumimoji="0" lang="ru-RU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-</a:t>
                      </a:r>
                      <a:r>
                        <a:rPr kumimoji="0" lang="en-US" sz="1800" b="0" i="0" u="none" strike="noStrike" cap="none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per-diems</a:t>
                      </a:r>
                      <a:endParaRPr kumimoji="0" lang="ru-RU" sz="1800" b="0" i="0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20*4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24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Directs costs</a:t>
                      </a:r>
                      <a:endParaRPr kumimoji="0" lang="uk-UA" sz="18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   </a:t>
                      </a:r>
                      <a:r>
                        <a:rPr kumimoji="0" lang="en-US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All project events</a:t>
                      </a:r>
                      <a:endParaRPr kumimoji="0" lang="ru-RU" sz="1800" b="0" i="1" u="none" strike="noStrike" cap="none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Equipment and materials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15*4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uk-UA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60</a:t>
                      </a: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19" marB="4571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39957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372786" y="260350"/>
            <a:ext cx="5085413" cy="743991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uk-UA" sz="4000" b="1" dirty="0" smtClean="0">
                <a:solidFill>
                  <a:srgbClr val="C00000"/>
                </a:solidFill>
              </a:rPr>
              <a:t>Annexes</a:t>
            </a:r>
            <a:endParaRPr lang="ru-RU" altLang="uk-UA" sz="4000" b="1" dirty="0" smtClean="0">
              <a:solidFill>
                <a:srgbClr val="C00000"/>
              </a:solidFill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052513"/>
            <a:ext cx="8683313" cy="5543159"/>
          </a:xfrm>
        </p:spPr>
        <p:txBody>
          <a:bodyPr>
            <a:normAutofit/>
          </a:bodyPr>
          <a:lstStyle/>
          <a:p>
            <a:pPr marL="381000" indent="-381000" eaLnBrk="1" hangingPunct="1">
              <a:lnSpc>
                <a:spcPct val="90000"/>
              </a:lnSpc>
              <a:buFontTx/>
              <a:buNone/>
            </a:pPr>
            <a:r>
              <a:rPr lang="en-US" altLang="uk-UA" sz="2200" b="1" i="1" u="sng" dirty="0" smtClean="0"/>
              <a:t>Documents and copies of documents are attached upon donor’s request</a:t>
            </a:r>
            <a:endParaRPr lang="ru-RU" altLang="uk-UA" sz="2200" b="1" i="1" u="sng" dirty="0"/>
          </a:p>
          <a:p>
            <a:pPr marL="381000" indent="-381000" eaLnBrk="1" hangingPunct="1">
              <a:lnSpc>
                <a:spcPct val="90000"/>
              </a:lnSpc>
              <a:buFontTx/>
              <a:buNone/>
            </a:pPr>
            <a:r>
              <a:rPr lang="en-US" altLang="uk-UA" sz="2200" b="1" dirty="0" smtClean="0"/>
              <a:t>Copies</a:t>
            </a:r>
            <a:r>
              <a:rPr lang="uk-UA" altLang="uk-UA" sz="2200" b="1" dirty="0" smtClean="0"/>
              <a:t>:</a:t>
            </a:r>
            <a:endParaRPr lang="ru-RU" altLang="uk-UA" sz="2200" b="1" dirty="0" smtClean="0"/>
          </a:p>
          <a:p>
            <a:pPr marL="381000" indent="-3810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uk-UA" sz="2200" dirty="0" smtClean="0"/>
              <a:t>Certificate on state registration</a:t>
            </a:r>
            <a:endParaRPr lang="ru-RU" altLang="uk-UA" sz="2200" dirty="0" smtClean="0"/>
          </a:p>
          <a:p>
            <a:pPr marL="381000" indent="-3810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uk-UA" sz="2200" dirty="0" smtClean="0"/>
              <a:t>Articles of Association of NGO</a:t>
            </a:r>
            <a:r>
              <a:rPr lang="ru-RU" altLang="uk-UA" sz="2200" dirty="0" smtClean="0"/>
              <a:t>.</a:t>
            </a:r>
            <a:endParaRPr lang="ru-RU" altLang="uk-UA" sz="2200" dirty="0" smtClean="0"/>
          </a:p>
          <a:p>
            <a:pPr marL="381000" indent="-3810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uk-UA" sz="2200" dirty="0" smtClean="0"/>
              <a:t>Certificate from department of statistics on including to USREOU. </a:t>
            </a:r>
            <a:endParaRPr lang="ru-RU" altLang="uk-UA" sz="2200" dirty="0" smtClean="0"/>
          </a:p>
          <a:p>
            <a:pPr marL="381000" indent="-3810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uk-UA" sz="2200" dirty="0" smtClean="0"/>
              <a:t>Certificate from State tax inspection on including into Register of non-profit organizations.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uk-UA" sz="2200" b="1" dirty="0" smtClean="0"/>
              <a:t>Originals</a:t>
            </a:r>
            <a:r>
              <a:rPr lang="ru-RU" altLang="uk-UA" sz="2200" b="1" dirty="0" smtClean="0"/>
              <a:t>:</a:t>
            </a:r>
            <a:endParaRPr lang="ru-RU" altLang="uk-UA" sz="2200" b="1" dirty="0" smtClean="0"/>
          </a:p>
          <a:p>
            <a:pPr marL="381000" indent="-3810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uk-UA" sz="2200" dirty="0" smtClean="0"/>
              <a:t>Letters of support (from institutions of local communities). </a:t>
            </a:r>
            <a:endParaRPr lang="ru-RU" altLang="uk-UA" sz="2200" dirty="0" smtClean="0"/>
          </a:p>
          <a:p>
            <a:pPr marL="381000" indent="-3810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uk-UA" sz="2200" dirty="0" smtClean="0"/>
              <a:t>Guarantee letters from partners (or Declaration on intentions). </a:t>
            </a:r>
            <a:endParaRPr lang="ru-RU" altLang="uk-UA" sz="2200" dirty="0" smtClean="0"/>
          </a:p>
          <a:p>
            <a:pPr marL="381000" indent="-381000" eaLnBrk="1" hangingPunct="1">
              <a:lnSpc>
                <a:spcPct val="90000"/>
              </a:lnSpc>
              <a:buFontTx/>
              <a:buAutoNum type="arabicPeriod"/>
            </a:pPr>
            <a:r>
              <a:rPr lang="en-US" altLang="uk-UA" sz="2200" dirty="0" smtClean="0"/>
              <a:t>Other documents </a:t>
            </a:r>
            <a:r>
              <a:rPr lang="ru-RU" altLang="uk-UA" sz="2200" i="1" dirty="0" smtClean="0"/>
              <a:t>(</a:t>
            </a:r>
            <a:r>
              <a:rPr lang="en-US" altLang="uk-UA" sz="2200" i="1" dirty="0" smtClean="0"/>
              <a:t>upon donor’s request</a:t>
            </a:r>
            <a:r>
              <a:rPr lang="ru-RU" altLang="uk-UA" sz="2200" i="1" dirty="0" smtClean="0"/>
              <a:t>).</a:t>
            </a:r>
            <a:endParaRPr lang="ru-RU" altLang="uk-UA" sz="2200" i="1" dirty="0" smtClean="0"/>
          </a:p>
          <a:p>
            <a:pPr marL="381000" indent="-381000" eaLnBrk="1" hangingPunct="1">
              <a:lnSpc>
                <a:spcPct val="90000"/>
              </a:lnSpc>
              <a:buFontTx/>
              <a:buNone/>
            </a:pPr>
            <a:endParaRPr lang="ru-RU" altLang="uk-UA" sz="2200" i="1" dirty="0" smtClean="0"/>
          </a:p>
          <a:p>
            <a:pPr marL="381000" indent="-381000" eaLnBrk="1" hangingPunct="1">
              <a:lnSpc>
                <a:spcPct val="90000"/>
              </a:lnSpc>
            </a:pPr>
            <a:r>
              <a:rPr lang="en-US" altLang="uk-UA" sz="2200" b="1" dirty="0" smtClean="0"/>
              <a:t>CVs of </a:t>
            </a:r>
            <a:r>
              <a:rPr lang="en-US" altLang="uk-UA" sz="2200" b="1" smtClean="0"/>
              <a:t>project implementers</a:t>
            </a:r>
            <a:endParaRPr lang="ru-RU" altLang="uk-UA" sz="2200" dirty="0" smtClean="0"/>
          </a:p>
        </p:txBody>
      </p:sp>
    </p:spTree>
    <p:extLst>
      <p:ext uri="{BB962C8B-B14F-4D97-AF65-F5344CB8AC3E}">
        <p14:creationId xmlns:p14="http://schemas.microsoft.com/office/powerpoint/2010/main" val="6476546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1910</TotalTime>
  <Words>1354</Words>
  <Application>Microsoft Office PowerPoint</Application>
  <PresentationFormat>Экран (4:3)</PresentationFormat>
  <Paragraphs>322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Times New Roman</vt:lpstr>
      <vt:lpstr>Тема Office</vt:lpstr>
      <vt:lpstr>How to write successful grant application?</vt:lpstr>
      <vt:lpstr>What should you know about a donor</vt:lpstr>
      <vt:lpstr>Project definition</vt:lpstr>
      <vt:lpstr>Grant - </vt:lpstr>
      <vt:lpstr>Project application structure</vt:lpstr>
      <vt:lpstr>Information about organization</vt:lpstr>
      <vt:lpstr>Project history (description pattern)</vt:lpstr>
      <vt:lpstr>Project name</vt:lpstr>
      <vt:lpstr>Problem statement</vt:lpstr>
      <vt:lpstr>Problem statement</vt:lpstr>
      <vt:lpstr>Problem statement</vt:lpstr>
      <vt:lpstr>Problem statement</vt:lpstr>
      <vt:lpstr>Project aim</vt:lpstr>
      <vt:lpstr>Aim statement</vt:lpstr>
      <vt:lpstr>Project aim</vt:lpstr>
      <vt:lpstr>Aim statement</vt:lpstr>
      <vt:lpstr>Examples of aim statement:</vt:lpstr>
      <vt:lpstr>Project task </vt:lpstr>
      <vt:lpstr>Project task</vt:lpstr>
      <vt:lpstr>Project task</vt:lpstr>
      <vt:lpstr>Project task</vt:lpstr>
      <vt:lpstr>Examples of task statement</vt:lpstr>
      <vt:lpstr>Project target groups</vt:lpstr>
      <vt:lpstr>Project implementation methods</vt:lpstr>
      <vt:lpstr>Project work plan</vt:lpstr>
      <vt:lpstr>Expected project results</vt:lpstr>
      <vt:lpstr>Types of indicators</vt:lpstr>
      <vt:lpstr>Types of indicators</vt:lpstr>
      <vt:lpstr>Project monitoring and evaluation</vt:lpstr>
      <vt:lpstr>Budget</vt:lpstr>
      <vt:lpstr>Budget</vt:lpstr>
      <vt:lpstr>Annexes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Senyk Tetyana</cp:lastModifiedBy>
  <cp:revision>98</cp:revision>
  <dcterms:created xsi:type="dcterms:W3CDTF">2014-11-21T11:00:06Z</dcterms:created>
  <dcterms:modified xsi:type="dcterms:W3CDTF">2016-02-19T15:09:16Z</dcterms:modified>
</cp:coreProperties>
</file>