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7.xml" ContentType="application/vnd.openxmlformats-officedocument.presentationml.notesSlide+xml"/>
  <Override PartName="/ppt/tags/tag18.xml" ContentType="application/vnd.openxmlformats-officedocument.presentationml.tags+xml"/>
  <Override PartName="/ppt/notesSlides/notesSlide8.xml" ContentType="application/vnd.openxmlformats-officedocument.presentationml.notesSlide+xml"/>
  <Override PartName="/ppt/tags/tag19.xml" ContentType="application/vnd.openxmlformats-officedocument.presentationml.tags+xml"/>
  <Override PartName="/ppt/notesSlides/notesSlide9.xml" ContentType="application/vnd.openxmlformats-officedocument.presentationml.notesSlide+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notesSlides/notesSlide11.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2.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5.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6.xml" ContentType="application/vnd.openxmlformats-officedocument.presentationml.notesSlide+xml"/>
  <Override PartName="/ppt/tags/tag56.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4"/>
  </p:sldMasterIdLst>
  <p:notesMasterIdLst>
    <p:notesMasterId r:id="rId58"/>
  </p:notesMasterIdLst>
  <p:handoutMasterIdLst>
    <p:handoutMasterId r:id="rId59"/>
  </p:handoutMasterIdLst>
  <p:sldIdLst>
    <p:sldId id="264" r:id="rId5"/>
    <p:sldId id="266" r:id="rId6"/>
    <p:sldId id="267" r:id="rId7"/>
    <p:sldId id="337" r:id="rId8"/>
    <p:sldId id="330" r:id="rId9"/>
    <p:sldId id="329" r:id="rId10"/>
    <p:sldId id="351" r:id="rId11"/>
    <p:sldId id="334" r:id="rId12"/>
    <p:sldId id="338" r:id="rId13"/>
    <p:sldId id="270" r:id="rId14"/>
    <p:sldId id="272" r:id="rId15"/>
    <p:sldId id="273" r:id="rId16"/>
    <p:sldId id="274" r:id="rId17"/>
    <p:sldId id="278" r:id="rId18"/>
    <p:sldId id="279" r:id="rId19"/>
    <p:sldId id="280" r:id="rId20"/>
    <p:sldId id="281" r:id="rId21"/>
    <p:sldId id="283" r:id="rId22"/>
    <p:sldId id="284" r:id="rId23"/>
    <p:sldId id="285" r:id="rId24"/>
    <p:sldId id="339" r:id="rId25"/>
    <p:sldId id="340" r:id="rId26"/>
    <p:sldId id="288" r:id="rId27"/>
    <p:sldId id="290" r:id="rId28"/>
    <p:sldId id="291" r:id="rId29"/>
    <p:sldId id="341" r:id="rId30"/>
    <p:sldId id="342" r:id="rId31"/>
    <p:sldId id="298" r:id="rId32"/>
    <p:sldId id="299" r:id="rId33"/>
    <p:sldId id="300" r:id="rId34"/>
    <p:sldId id="301" r:id="rId35"/>
    <p:sldId id="302" r:id="rId36"/>
    <p:sldId id="354" r:id="rId37"/>
    <p:sldId id="355" r:id="rId38"/>
    <p:sldId id="343" r:id="rId39"/>
    <p:sldId id="307" r:id="rId40"/>
    <p:sldId id="308" r:id="rId41"/>
    <p:sldId id="309" r:id="rId42"/>
    <p:sldId id="356" r:id="rId43"/>
    <p:sldId id="344" r:id="rId44"/>
    <p:sldId id="312" r:id="rId45"/>
    <p:sldId id="313" r:id="rId46"/>
    <p:sldId id="314" r:id="rId47"/>
    <p:sldId id="315" r:id="rId48"/>
    <p:sldId id="316" r:id="rId49"/>
    <p:sldId id="317" r:id="rId50"/>
    <p:sldId id="353" r:id="rId51"/>
    <p:sldId id="318" r:id="rId52"/>
    <p:sldId id="319" r:id="rId53"/>
    <p:sldId id="320" r:id="rId54"/>
    <p:sldId id="321" r:id="rId55"/>
    <p:sldId id="346" r:id="rId56"/>
    <p:sldId id="347" r:id="rId57"/>
  </p:sldIdLst>
  <p:sldSz cx="9144000" cy="5143500" type="screen16x9"/>
  <p:notesSz cx="6808788" cy="9940925"/>
  <p:custDataLst>
    <p:tags r:id="rId6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67">
          <p15:clr>
            <a:srgbClr val="A4A3A4"/>
          </p15:clr>
        </p15:guide>
        <p15:guide id="2" pos="436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ctoria Jhong Chung" initials="VJC" lastIdx="25" clrIdx="0">
    <p:extLst>
      <p:ext uri="{19B8F6BF-5375-455C-9EA6-DF929625EA0E}">
        <p15:presenceInfo xmlns:p15="http://schemas.microsoft.com/office/powerpoint/2012/main" userId="S-1-5-21-1972947126-4036046197-3403558240-40682" providerId="AD"/>
      </p:ext>
    </p:extLst>
  </p:cmAuthor>
  <p:cmAuthor id="2" name="Sussann Nasr" initials="SN" lastIdx="3" clrIdx="1">
    <p:extLst>
      <p:ext uri="{19B8F6BF-5375-455C-9EA6-DF929625EA0E}">
        <p15:presenceInfo xmlns:p15="http://schemas.microsoft.com/office/powerpoint/2012/main" userId="S-1-5-21-1972947126-4036046197-3403558240-32015" providerId="AD"/>
      </p:ext>
    </p:extLst>
  </p:cmAuthor>
  <p:cmAuthor id="3" name="Vanessa Rousselle" initials="A2F" lastIdx="2" clrIdx="2">
    <p:extLst>
      <p:ext uri="{19B8F6BF-5375-455C-9EA6-DF929625EA0E}">
        <p15:presenceInfo xmlns:p15="http://schemas.microsoft.com/office/powerpoint/2012/main" userId="Vanessa Roussell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a:srgbClr val="005AAA"/>
    <a:srgbClr val="2C31A3"/>
    <a:srgbClr val="DCE6F1"/>
    <a:srgbClr val="809FB9"/>
    <a:srgbClr val="003F7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22" autoAdjust="0"/>
  </p:normalViewPr>
  <p:slideViewPr>
    <p:cSldViewPr snapToGrid="0" snapToObjects="1" showGuides="1">
      <p:cViewPr varScale="1">
        <p:scale>
          <a:sx n="154" d="100"/>
          <a:sy n="154" d="100"/>
        </p:scale>
        <p:origin x="366" y="126"/>
      </p:cViewPr>
      <p:guideLst>
        <p:guide orient="horz" pos="2567"/>
        <p:guide pos="4365"/>
      </p:guideLst>
    </p:cSldViewPr>
  </p:slideViewPr>
  <p:outlineViewPr>
    <p:cViewPr>
      <p:scale>
        <a:sx n="33" d="100"/>
        <a:sy n="33" d="100"/>
      </p:scale>
      <p:origin x="0" y="228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commentAuthors" Target="commen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6737" y="0"/>
            <a:ext cx="2950475" cy="497046"/>
          </a:xfrm>
          <a:prstGeom prst="rect">
            <a:avLst/>
          </a:prstGeom>
        </p:spPr>
        <p:txBody>
          <a:bodyPr vert="horz" lIns="91440" tIns="45720" rIns="91440" bIns="45720" rtlCol="0"/>
          <a:lstStyle>
            <a:lvl1pPr algn="r">
              <a:defRPr sz="1200"/>
            </a:lvl1pPr>
          </a:lstStyle>
          <a:p>
            <a:fld id="{604D4827-EA02-B64F-967E-6B31CC928B92}" type="datetimeFigureOut">
              <a:rPr lang="en-US" smtClean="0"/>
              <a:t>12/15/2016</a:t>
            </a:fld>
            <a:endParaRPr lang="en-US"/>
          </a:p>
        </p:txBody>
      </p:sp>
      <p:sp>
        <p:nvSpPr>
          <p:cNvPr id="4" name="Footer Placeholder 3"/>
          <p:cNvSpPr>
            <a:spLocks noGrp="1"/>
          </p:cNvSpPr>
          <p:nvPr>
            <p:ph type="ftr" sz="quarter" idx="2"/>
          </p:nvPr>
        </p:nvSpPr>
        <p:spPr>
          <a:xfrm>
            <a:off x="0" y="9442154"/>
            <a:ext cx="2950475" cy="49704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6737" y="9442154"/>
            <a:ext cx="2950475" cy="497046"/>
          </a:xfrm>
          <a:prstGeom prst="rect">
            <a:avLst/>
          </a:prstGeom>
        </p:spPr>
        <p:txBody>
          <a:bodyPr vert="horz" lIns="91440" tIns="45720" rIns="91440" bIns="45720" rtlCol="0" anchor="b"/>
          <a:lstStyle>
            <a:lvl1pPr algn="r">
              <a:defRPr sz="1200"/>
            </a:lvl1pPr>
          </a:lstStyle>
          <a:p>
            <a:fld id="{65FCA21E-29DE-F741-979D-CB9352D77B83}" type="slidenum">
              <a:rPr lang="en-US" smtClean="0"/>
              <a:t>‹#›</a:t>
            </a:fld>
            <a:endParaRPr lang="en-US"/>
          </a:p>
        </p:txBody>
      </p:sp>
    </p:spTree>
    <p:extLst>
      <p:ext uri="{BB962C8B-B14F-4D97-AF65-F5344CB8AC3E}">
        <p14:creationId xmlns:p14="http://schemas.microsoft.com/office/powerpoint/2010/main" val="8061385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208174E8-EC8E-354D-95D5-705426745375}" type="datetimeFigureOut">
              <a:rPr lang="en-US" smtClean="0"/>
              <a:t>12/15/2016</a:t>
            </a:fld>
            <a:endParaRPr lang="en-US"/>
          </a:p>
        </p:txBody>
      </p:sp>
      <p:sp>
        <p:nvSpPr>
          <p:cNvPr id="4" name="Slide Image Placeholder 3"/>
          <p:cNvSpPr>
            <a:spLocks noGrp="1" noRot="1" noChangeAspect="1"/>
          </p:cNvSpPr>
          <p:nvPr>
            <p:ph type="sldImg" idx="2"/>
          </p:nvPr>
        </p:nvSpPr>
        <p:spPr>
          <a:xfrm>
            <a:off x="92075" y="746125"/>
            <a:ext cx="6624638" cy="3727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6DC366F2-1B82-8E43-B983-045388936D7F}" type="slidenum">
              <a:rPr lang="en-US" smtClean="0"/>
              <a:t>‹#›</a:t>
            </a:fld>
            <a:endParaRPr lang="en-US"/>
          </a:p>
        </p:txBody>
      </p:sp>
    </p:spTree>
    <p:extLst>
      <p:ext uri="{BB962C8B-B14F-4D97-AF65-F5344CB8AC3E}">
        <p14:creationId xmlns:p14="http://schemas.microsoft.com/office/powerpoint/2010/main" val="18351710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Program continuation applicants are validated by the TRP and go straight to grant-making, GAC and Board approval and grant implementation.  There is no new funding request needed.</a:t>
            </a:r>
          </a:p>
          <a:p>
            <a:endParaRPr lang="en-US" baseline="0" dirty="0" smtClean="0"/>
          </a:p>
          <a:p>
            <a:r>
              <a:rPr lang="en-US" dirty="0" smtClean="0"/>
              <a:t>Tailored review and full review funding requests will be reviewed by the Technical Review Panel, similarly to</a:t>
            </a:r>
            <a:r>
              <a:rPr lang="en-US" baseline="0" dirty="0" smtClean="0"/>
              <a:t> past funding cycles, and then move into grant making and grant implementation.</a:t>
            </a: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6DC366F2-1B82-8E43-B983-045388936D7F}" type="slidenum">
              <a:rPr lang="en-US" smtClean="0"/>
              <a:t>2</a:t>
            </a:fld>
            <a:endParaRPr lang="en-US"/>
          </a:p>
        </p:txBody>
      </p:sp>
    </p:spTree>
    <p:extLst>
      <p:ext uri="{BB962C8B-B14F-4D97-AF65-F5344CB8AC3E}">
        <p14:creationId xmlns:p14="http://schemas.microsoft.com/office/powerpoint/2010/main" val="249097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Tx/>
              <a:buNone/>
              <a:tabLst/>
              <a:defRPr/>
            </a:pPr>
            <a:r>
              <a:rPr lang="en-US" dirty="0" smtClean="0"/>
              <a:t>In this regard, word limitations per response provide an opportunity for streamlining and refocusing the applicant’s response on key information  Submission of a program continuation request (5 pages).</a:t>
            </a:r>
          </a:p>
          <a:p>
            <a:endParaRPr lang="en-GB" dirty="0"/>
          </a:p>
        </p:txBody>
      </p:sp>
      <p:sp>
        <p:nvSpPr>
          <p:cNvPr id="4" name="Slide Number Placeholder 3"/>
          <p:cNvSpPr>
            <a:spLocks noGrp="1"/>
          </p:cNvSpPr>
          <p:nvPr>
            <p:ph type="sldNum" sz="quarter" idx="10"/>
          </p:nvPr>
        </p:nvSpPr>
        <p:spPr/>
        <p:txBody>
          <a:bodyPr/>
          <a:lstStyle/>
          <a:p>
            <a:fld id="{D38A8C25-7CAD-4DB2-BE6F-DCACB4B31876}" type="slidenum">
              <a:rPr lang="en-GB" smtClean="0"/>
              <a:t>4</a:t>
            </a:fld>
            <a:endParaRPr lang="en-GB"/>
          </a:p>
        </p:txBody>
      </p:sp>
    </p:spTree>
    <p:extLst>
      <p:ext uri="{BB962C8B-B14F-4D97-AF65-F5344CB8AC3E}">
        <p14:creationId xmlns:p14="http://schemas.microsoft.com/office/powerpoint/2010/main" val="365548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Comparison of how</a:t>
            </a:r>
            <a:r>
              <a:rPr lang="en-US" baseline="0" dirty="0" smtClean="0"/>
              <a:t> the different funding request application materials have been simplified or tailored vs. the concept note application from the current cycle.</a:t>
            </a:r>
            <a:endParaRPr lang="en-GB" dirty="0"/>
          </a:p>
        </p:txBody>
      </p:sp>
      <p:sp>
        <p:nvSpPr>
          <p:cNvPr id="4" name="Slide Number Placeholder 3"/>
          <p:cNvSpPr>
            <a:spLocks noGrp="1"/>
          </p:cNvSpPr>
          <p:nvPr>
            <p:ph type="sldNum" sz="quarter" idx="10"/>
          </p:nvPr>
        </p:nvSpPr>
        <p:spPr/>
        <p:txBody>
          <a:bodyPr/>
          <a:lstStyle/>
          <a:p>
            <a:fld id="{6DC366F2-1B82-8E43-B983-045388936D7F}" type="slidenum">
              <a:rPr lang="en-US" smtClean="0"/>
              <a:t>5</a:t>
            </a:fld>
            <a:endParaRPr lang="en-US"/>
          </a:p>
        </p:txBody>
      </p:sp>
    </p:spTree>
    <p:extLst>
      <p:ext uri="{BB962C8B-B14F-4D97-AF65-F5344CB8AC3E}">
        <p14:creationId xmlns:p14="http://schemas.microsoft.com/office/powerpoint/2010/main" val="1549298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1975" y="879475"/>
            <a:ext cx="7824788" cy="44021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FEE04F-E55B-4DE8-87A3-A5A21B1EEC8B}"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val="1291114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Secretariat and Technical Review Panel decide</a:t>
            </a:r>
            <a:r>
              <a:rPr lang="en-US" baseline="0" dirty="0" smtClean="0"/>
              <a:t> on material change triggers for each application process. The criteria for change assessment is based on the following:</a:t>
            </a:r>
          </a:p>
          <a:p>
            <a:endParaRPr lang="en-US" baseline="0" dirty="0" smtClean="0"/>
          </a:p>
          <a:p>
            <a:pPr marL="342892" indent="-342892">
              <a:spcBef>
                <a:spcPts val="300"/>
              </a:spcBef>
              <a:buFontTx/>
              <a:buAutoNum type="arabicPeriod"/>
            </a:pPr>
            <a:r>
              <a:rPr lang="en-US" sz="1200" dirty="0" smtClean="0">
                <a:solidFill>
                  <a:schemeClr val="bg1"/>
                </a:solidFill>
              </a:rPr>
              <a:t>Allocation and funding landscape</a:t>
            </a:r>
          </a:p>
          <a:p>
            <a:pPr marL="342892" indent="-342892">
              <a:spcBef>
                <a:spcPts val="300"/>
              </a:spcBef>
              <a:buFontTx/>
              <a:buAutoNum type="arabicPeriod"/>
            </a:pPr>
            <a:r>
              <a:rPr lang="en-US" sz="1200" dirty="0" smtClean="0">
                <a:solidFill>
                  <a:schemeClr val="bg1"/>
                </a:solidFill>
              </a:rPr>
              <a:t>Results and performance</a:t>
            </a:r>
            <a:endParaRPr lang="en-GB" sz="1200" dirty="0" smtClean="0">
              <a:solidFill>
                <a:schemeClr val="bg1"/>
              </a:solidFill>
            </a:endParaRPr>
          </a:p>
          <a:p>
            <a:pPr marL="342892" indent="-342892">
              <a:spcBef>
                <a:spcPts val="300"/>
              </a:spcBef>
              <a:buFontTx/>
              <a:buAutoNum type="arabicPeriod"/>
            </a:pPr>
            <a:r>
              <a:rPr lang="en-US" sz="1200" dirty="0" smtClean="0">
                <a:solidFill>
                  <a:schemeClr val="bg1"/>
                </a:solidFill>
              </a:rPr>
              <a:t>Epidemiology contextual considerations</a:t>
            </a:r>
          </a:p>
          <a:p>
            <a:pPr marL="342892" indent="-342892">
              <a:spcBef>
                <a:spcPts val="300"/>
              </a:spcBef>
              <a:buFontTx/>
              <a:buAutoNum type="arabicPeriod"/>
            </a:pPr>
            <a:r>
              <a:rPr lang="en-US" sz="1200" dirty="0" smtClean="0">
                <a:solidFill>
                  <a:schemeClr val="bg1"/>
                </a:solidFill>
              </a:rPr>
              <a:t>Investing to maximize impact</a:t>
            </a:r>
            <a:r>
              <a:rPr lang="en-GB" sz="1200" dirty="0" smtClean="0">
                <a:solidFill>
                  <a:schemeClr val="bg1"/>
                </a:solidFill>
              </a:rPr>
              <a:t>, noting scientific </a:t>
            </a:r>
            <a:r>
              <a:rPr lang="en-US" sz="1200" dirty="0" smtClean="0">
                <a:solidFill>
                  <a:schemeClr val="bg1"/>
                </a:solidFill>
              </a:rPr>
              <a:t>evidence or normative guidance and new technologies</a:t>
            </a:r>
            <a:endParaRPr lang="en-GB" sz="1200" dirty="0" smtClean="0">
              <a:solidFill>
                <a:schemeClr val="bg1"/>
              </a:solidFill>
            </a:endParaRPr>
          </a:p>
          <a:p>
            <a:pPr marL="342892" indent="-342892">
              <a:spcBef>
                <a:spcPts val="300"/>
              </a:spcBef>
              <a:buAutoNum type="arabicPeriod"/>
            </a:pPr>
            <a:r>
              <a:rPr lang="en-US" sz="1200" dirty="0" smtClean="0">
                <a:solidFill>
                  <a:schemeClr val="bg1"/>
                </a:solidFill>
              </a:rPr>
              <a:t>Effectiveness of implementation approaches</a:t>
            </a:r>
          </a:p>
          <a:p>
            <a:pPr marL="342892" indent="-342892">
              <a:spcBef>
                <a:spcPts val="300"/>
              </a:spcBef>
              <a:buAutoNum type="arabicPeriod"/>
            </a:pPr>
            <a:r>
              <a:rPr lang="en-US" sz="1200" dirty="0" smtClean="0">
                <a:solidFill>
                  <a:schemeClr val="bg1"/>
                </a:solidFill>
              </a:rPr>
              <a:t>Risk mitigation considerations</a:t>
            </a:r>
          </a:p>
          <a:p>
            <a:pPr marL="342892" indent="-342892">
              <a:spcBef>
                <a:spcPts val="300"/>
              </a:spcBef>
              <a:buAutoNum type="arabicPeriod"/>
            </a:pPr>
            <a:r>
              <a:rPr lang="en-US" sz="1200" dirty="0" smtClean="0">
                <a:solidFill>
                  <a:schemeClr val="bg1"/>
                </a:solidFill>
              </a:rPr>
              <a:t>Progress on TRP, GAC and Board recommendations</a:t>
            </a:r>
          </a:p>
          <a:p>
            <a:pPr marL="342892" indent="-342892">
              <a:spcBef>
                <a:spcPts val="300"/>
              </a:spcBef>
              <a:buAutoNum type="arabicPeriod"/>
            </a:pPr>
            <a:r>
              <a:rPr lang="en-US" sz="1200" dirty="0" smtClean="0">
                <a:solidFill>
                  <a:schemeClr val="bg1"/>
                </a:solidFill>
              </a:rPr>
              <a:t>Ensuring sustainable health systems, human rights and gender programming </a:t>
            </a:r>
          </a:p>
          <a:p>
            <a:pPr marL="342892" indent="-342892">
              <a:spcBef>
                <a:spcPts val="300"/>
              </a:spcBef>
              <a:buAutoNum type="arabicPeriod"/>
            </a:pPr>
            <a:r>
              <a:rPr lang="en-US" sz="1200" dirty="0" smtClean="0">
                <a:solidFill>
                  <a:schemeClr val="bg1"/>
                </a:solidFill>
              </a:rPr>
              <a:t>Sustainability, transition and co-financing</a:t>
            </a:r>
            <a:endParaRPr lang="en-US" baseline="0" dirty="0" smtClean="0"/>
          </a:p>
          <a:p>
            <a:endParaRPr lang="en-US" baseline="0" dirty="0" smtClean="0"/>
          </a:p>
          <a:p>
            <a:r>
              <a:rPr lang="en-US" baseline="0" dirty="0" smtClean="0"/>
              <a:t>If, after Secretariat and applicant assessment, there is no material change, the funding request will go directly to the Technical Review Panel for review and on to grant-making. If there is material change, the application will be recommended for tailored or full review.</a:t>
            </a:r>
          </a:p>
          <a:p>
            <a:endParaRPr lang="en-US" baseline="0"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6DC366F2-1B82-8E43-B983-045388936D7F}" type="slidenum">
              <a:rPr lang="en-US" smtClean="0"/>
              <a:t>10</a:t>
            </a:fld>
            <a:endParaRPr lang="en-US"/>
          </a:p>
        </p:txBody>
      </p:sp>
    </p:spTree>
    <p:extLst>
      <p:ext uri="{BB962C8B-B14F-4D97-AF65-F5344CB8AC3E}">
        <p14:creationId xmlns:p14="http://schemas.microsoft.com/office/powerpoint/2010/main" val="3797742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Non-material is a change that does not significantly</a:t>
            </a:r>
            <a:r>
              <a:rPr lang="en-US" baseline="0" dirty="0" smtClean="0"/>
              <a:t> shifts scope and scale of the program, is isolated and </a:t>
            </a:r>
            <a:r>
              <a:rPr lang="en-US" sz="1200" dirty="0" smtClean="0"/>
              <a:t>does nor require re-thinking of the program</a:t>
            </a:r>
            <a:endParaRPr lang="en-GB" sz="1200" dirty="0" smtClean="0"/>
          </a:p>
          <a:p>
            <a:endParaRPr lang="en-GB" dirty="0"/>
          </a:p>
        </p:txBody>
      </p:sp>
      <p:sp>
        <p:nvSpPr>
          <p:cNvPr id="4" name="Slide Number Placeholder 3"/>
          <p:cNvSpPr>
            <a:spLocks noGrp="1"/>
          </p:cNvSpPr>
          <p:nvPr>
            <p:ph type="sldNum" sz="quarter" idx="10"/>
          </p:nvPr>
        </p:nvSpPr>
        <p:spPr/>
        <p:txBody>
          <a:bodyPr/>
          <a:lstStyle/>
          <a:p>
            <a:fld id="{D38A8C25-7CAD-4DB2-BE6F-DCACB4B31876}" type="slidenum">
              <a:rPr lang="en-GB" smtClean="0"/>
              <a:t>11</a:t>
            </a:fld>
            <a:endParaRPr lang="en-GB"/>
          </a:p>
        </p:txBody>
      </p:sp>
    </p:spTree>
    <p:extLst>
      <p:ext uri="{BB962C8B-B14F-4D97-AF65-F5344CB8AC3E}">
        <p14:creationId xmlns:p14="http://schemas.microsoft.com/office/powerpoint/2010/main" val="1833914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decide not to go for PC then just a cover letter</a:t>
            </a:r>
            <a:endParaRPr lang="en-GB" dirty="0"/>
          </a:p>
        </p:txBody>
      </p:sp>
      <p:sp>
        <p:nvSpPr>
          <p:cNvPr id="4" name="Slide Number Placeholder 3"/>
          <p:cNvSpPr>
            <a:spLocks noGrp="1"/>
          </p:cNvSpPr>
          <p:nvPr>
            <p:ph type="sldNum" sz="quarter" idx="10"/>
          </p:nvPr>
        </p:nvSpPr>
        <p:spPr/>
        <p:txBody>
          <a:bodyPr/>
          <a:lstStyle/>
          <a:p>
            <a:fld id="{D38A8C25-7CAD-4DB2-BE6F-DCACB4B31876}" type="slidenum">
              <a:rPr lang="en-GB" smtClean="0"/>
              <a:t>13</a:t>
            </a:fld>
            <a:endParaRPr lang="en-GB"/>
          </a:p>
        </p:txBody>
      </p:sp>
    </p:spTree>
    <p:extLst>
      <p:ext uri="{BB962C8B-B14F-4D97-AF65-F5344CB8AC3E}">
        <p14:creationId xmlns:p14="http://schemas.microsoft.com/office/powerpoint/2010/main" val="2065043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38A8C25-7CAD-4DB2-BE6F-DCACB4B31876}" type="slidenum">
              <a:rPr lang="en-GB" smtClean="0"/>
              <a:t>14</a:t>
            </a:fld>
            <a:endParaRPr lang="en-GB"/>
          </a:p>
        </p:txBody>
      </p:sp>
    </p:spTree>
    <p:extLst>
      <p:ext uri="{BB962C8B-B14F-4D97-AF65-F5344CB8AC3E}">
        <p14:creationId xmlns:p14="http://schemas.microsoft.com/office/powerpoint/2010/main" val="2562155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per se does not cancel the PC process. Each change has to be assessed by its materiality and then by envisioned planning – if to happen in the future then can be addressed during the grant</a:t>
            </a:r>
            <a:r>
              <a:rPr lang="en-US" baseline="0" dirty="0" smtClean="0"/>
              <a:t> implementation</a:t>
            </a:r>
            <a:endParaRPr lang="en-GB" dirty="0"/>
          </a:p>
        </p:txBody>
      </p:sp>
      <p:sp>
        <p:nvSpPr>
          <p:cNvPr id="4" name="Slide Number Placeholder 3"/>
          <p:cNvSpPr>
            <a:spLocks noGrp="1"/>
          </p:cNvSpPr>
          <p:nvPr>
            <p:ph type="sldNum" sz="quarter" idx="10"/>
          </p:nvPr>
        </p:nvSpPr>
        <p:spPr/>
        <p:txBody>
          <a:bodyPr/>
          <a:lstStyle/>
          <a:p>
            <a:fld id="{D38A8C25-7CAD-4DB2-BE6F-DCACB4B31876}" type="slidenum">
              <a:rPr lang="en-GB" smtClean="0"/>
              <a:t>15</a:t>
            </a:fld>
            <a:endParaRPr lang="en-GB"/>
          </a:p>
        </p:txBody>
      </p:sp>
    </p:spTree>
    <p:extLst>
      <p:ext uri="{BB962C8B-B14F-4D97-AF65-F5344CB8AC3E}">
        <p14:creationId xmlns:p14="http://schemas.microsoft.com/office/powerpoint/2010/main" val="1871504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per se does not cancel the PC process. Each change has to be assessed by its materiality and then by envisioned planning – if to happen in the future then can be addressed during the grant</a:t>
            </a:r>
            <a:r>
              <a:rPr lang="en-US" baseline="0" dirty="0" smtClean="0"/>
              <a:t> implementation</a:t>
            </a:r>
            <a:endParaRPr lang="en-GB" dirty="0"/>
          </a:p>
        </p:txBody>
      </p:sp>
      <p:sp>
        <p:nvSpPr>
          <p:cNvPr id="4" name="Slide Number Placeholder 3"/>
          <p:cNvSpPr>
            <a:spLocks noGrp="1"/>
          </p:cNvSpPr>
          <p:nvPr>
            <p:ph type="sldNum" sz="quarter" idx="10"/>
          </p:nvPr>
        </p:nvSpPr>
        <p:spPr/>
        <p:txBody>
          <a:bodyPr/>
          <a:lstStyle/>
          <a:p>
            <a:fld id="{D38A8C25-7CAD-4DB2-BE6F-DCACB4B31876}" type="slidenum">
              <a:rPr lang="en-GB" smtClean="0"/>
              <a:t>16</a:t>
            </a:fld>
            <a:endParaRPr lang="en-GB"/>
          </a:p>
        </p:txBody>
      </p:sp>
    </p:spTree>
    <p:extLst>
      <p:ext uri="{BB962C8B-B14F-4D97-AF65-F5344CB8AC3E}">
        <p14:creationId xmlns:p14="http://schemas.microsoft.com/office/powerpoint/2010/main" val="2954010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section should be answered if change</a:t>
            </a:r>
            <a:r>
              <a:rPr lang="en-US" baseline="0" dirty="0" smtClean="0"/>
              <a:t> has occurred, if so when it will be addressed, if immediately then other funding approach. </a:t>
            </a:r>
            <a:endParaRPr lang="en-GB" dirty="0"/>
          </a:p>
        </p:txBody>
      </p:sp>
      <p:sp>
        <p:nvSpPr>
          <p:cNvPr id="4" name="Slide Number Placeholder 3"/>
          <p:cNvSpPr>
            <a:spLocks noGrp="1"/>
          </p:cNvSpPr>
          <p:nvPr>
            <p:ph type="sldNum" sz="quarter" idx="10"/>
          </p:nvPr>
        </p:nvSpPr>
        <p:spPr/>
        <p:txBody>
          <a:bodyPr/>
          <a:lstStyle/>
          <a:p>
            <a:fld id="{D38A8C25-7CAD-4DB2-BE6F-DCACB4B31876}" type="slidenum">
              <a:rPr lang="en-GB" smtClean="0"/>
              <a:t>17</a:t>
            </a:fld>
            <a:endParaRPr lang="en-GB"/>
          </a:p>
        </p:txBody>
      </p:sp>
    </p:spTree>
    <p:extLst>
      <p:ext uri="{BB962C8B-B14F-4D97-AF65-F5344CB8AC3E}">
        <p14:creationId xmlns:p14="http://schemas.microsoft.com/office/powerpoint/2010/main" val="289562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NSP which</a:t>
            </a:r>
            <a:r>
              <a:rPr lang="en-US" baseline="0" dirty="0" smtClean="0"/>
              <a:t> may contain a section on transition.</a:t>
            </a:r>
            <a:endParaRPr lang="en-GB" dirty="0"/>
          </a:p>
        </p:txBody>
      </p:sp>
      <p:sp>
        <p:nvSpPr>
          <p:cNvPr id="4" name="Slide Number Placeholder 3"/>
          <p:cNvSpPr>
            <a:spLocks noGrp="1"/>
          </p:cNvSpPr>
          <p:nvPr>
            <p:ph type="sldNum" sz="quarter" idx="10"/>
          </p:nvPr>
        </p:nvSpPr>
        <p:spPr/>
        <p:txBody>
          <a:bodyPr/>
          <a:lstStyle/>
          <a:p>
            <a:fld id="{5B8ED980-A78D-4ABF-BD1B-C218BF80FB3F}" type="slidenum">
              <a:rPr lang="en-GB" smtClean="0"/>
              <a:t>26</a:t>
            </a:fld>
            <a:endParaRPr lang="en-GB"/>
          </a:p>
        </p:txBody>
      </p:sp>
    </p:spTree>
    <p:extLst>
      <p:ext uri="{BB962C8B-B14F-4D97-AF65-F5344CB8AC3E}">
        <p14:creationId xmlns:p14="http://schemas.microsoft.com/office/powerpoint/2010/main" val="4128308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kern="1200" dirty="0" smtClean="0">
                <a:solidFill>
                  <a:schemeClr val="tx1"/>
                </a:solidFill>
                <a:effectLst/>
                <a:latin typeface="+mn-lt"/>
                <a:ea typeface="+mn-ea"/>
                <a:cs typeface="+mn-cs"/>
              </a:rPr>
              <a:t>To avoid lengthy repetition of information available elsewhere, reference to supporting documents and evidence is strongly encouraged, as appropriate, building on existing national and portfolio information.</a:t>
            </a:r>
            <a:endParaRPr lang="en-GB" sz="1400" b="1" dirty="0"/>
          </a:p>
        </p:txBody>
      </p:sp>
      <p:sp>
        <p:nvSpPr>
          <p:cNvPr id="4" name="Slide Number Placeholder 3"/>
          <p:cNvSpPr>
            <a:spLocks noGrp="1"/>
          </p:cNvSpPr>
          <p:nvPr>
            <p:ph type="sldNum" sz="quarter" idx="10"/>
          </p:nvPr>
        </p:nvSpPr>
        <p:spPr/>
        <p:txBody>
          <a:bodyPr/>
          <a:lstStyle/>
          <a:p>
            <a:fld id="{5B8ED980-A78D-4ABF-BD1B-C218BF80FB3F}" type="slidenum">
              <a:rPr lang="en-GB" smtClean="0"/>
              <a:t>28</a:t>
            </a:fld>
            <a:endParaRPr lang="en-GB"/>
          </a:p>
        </p:txBody>
      </p:sp>
    </p:spTree>
    <p:extLst>
      <p:ext uri="{BB962C8B-B14F-4D97-AF65-F5344CB8AC3E}">
        <p14:creationId xmlns:p14="http://schemas.microsoft.com/office/powerpoint/2010/main" val="4008388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B8ED980-A78D-4ABF-BD1B-C218BF80FB3F}" type="slidenum">
              <a:rPr lang="en-GB" smtClean="0"/>
              <a:t>32</a:t>
            </a:fld>
            <a:endParaRPr lang="en-GB"/>
          </a:p>
        </p:txBody>
      </p:sp>
    </p:spTree>
    <p:extLst>
      <p:ext uri="{BB962C8B-B14F-4D97-AF65-F5344CB8AC3E}">
        <p14:creationId xmlns:p14="http://schemas.microsoft.com/office/powerpoint/2010/main" val="4183765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DC366F2-1B82-8E43-B983-045388936D7F}" type="slidenum">
              <a:rPr lang="en-US" smtClean="0"/>
              <a:t>43</a:t>
            </a:fld>
            <a:endParaRPr lang="en-US"/>
          </a:p>
        </p:txBody>
      </p:sp>
    </p:spTree>
    <p:extLst>
      <p:ext uri="{BB962C8B-B14F-4D97-AF65-F5344CB8AC3E}">
        <p14:creationId xmlns:p14="http://schemas.microsoft.com/office/powerpoint/2010/main" val="531839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***Meeting minutes will need</a:t>
            </a:r>
            <a:r>
              <a:rPr lang="en-US" baseline="0" dirty="0" smtClean="0"/>
              <a:t> to reflect outcomes of discussions with broader constituencies, based on the guiding questions/principles given to CCM representatives</a:t>
            </a:r>
            <a:endParaRPr lang="en-GB" dirty="0"/>
          </a:p>
        </p:txBody>
      </p:sp>
      <p:sp>
        <p:nvSpPr>
          <p:cNvPr id="4" name="Slide Number Placeholder 3"/>
          <p:cNvSpPr>
            <a:spLocks noGrp="1"/>
          </p:cNvSpPr>
          <p:nvPr>
            <p:ph type="sldNum" sz="quarter" idx="10"/>
          </p:nvPr>
        </p:nvSpPr>
        <p:spPr/>
        <p:txBody>
          <a:bodyPr/>
          <a:lstStyle/>
          <a:p>
            <a:fld id="{6DC366F2-1B82-8E43-B983-045388936D7F}" type="slidenum">
              <a:rPr lang="en-US" smtClean="0"/>
              <a:t>51</a:t>
            </a:fld>
            <a:endParaRPr lang="en-US"/>
          </a:p>
        </p:txBody>
      </p:sp>
    </p:spTree>
    <p:extLst>
      <p:ext uri="{BB962C8B-B14F-4D97-AF65-F5344CB8AC3E}">
        <p14:creationId xmlns:p14="http://schemas.microsoft.com/office/powerpoint/2010/main" val="391114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***Meeting minutes will need</a:t>
            </a:r>
            <a:r>
              <a:rPr lang="en-US" baseline="0" dirty="0" smtClean="0"/>
              <a:t> to reflect outcomes of discussions with broader constituencies, based on the guiding questions/principles given to CCM representatives</a:t>
            </a:r>
            <a:endParaRPr lang="en-GB" dirty="0"/>
          </a:p>
        </p:txBody>
      </p:sp>
      <p:sp>
        <p:nvSpPr>
          <p:cNvPr id="4" name="Slide Number Placeholder 3"/>
          <p:cNvSpPr>
            <a:spLocks noGrp="1"/>
          </p:cNvSpPr>
          <p:nvPr>
            <p:ph type="sldNum" sz="quarter" idx="10"/>
          </p:nvPr>
        </p:nvSpPr>
        <p:spPr/>
        <p:txBody>
          <a:bodyPr/>
          <a:lstStyle/>
          <a:p>
            <a:fld id="{6DC366F2-1B82-8E43-B983-045388936D7F}"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21418628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fld id="{62775BF8-2EF4-E149-B2E0-F8C316D69E3A}" type="datetime1">
              <a:rPr lang="en-US" smtClean="0"/>
              <a:t>12/15/2016</a:t>
            </a:fld>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a:p>
        </p:txBody>
      </p:sp>
      <p:sp>
        <p:nvSpPr>
          <p:cNvPr id="11" name="Rectangle 10"/>
          <p:cNvSpPr/>
          <p:nvPr userDrawn="1"/>
        </p:nvSpPr>
        <p:spPr>
          <a:xfrm>
            <a:off x="0" y="0"/>
            <a:ext cx="9162000" cy="5151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white.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858" y="4604114"/>
            <a:ext cx="1767600" cy="206552"/>
          </a:xfrm>
          <a:prstGeom prst="rect">
            <a:avLst/>
          </a:prstGeom>
        </p:spPr>
      </p:pic>
      <p:sp>
        <p:nvSpPr>
          <p:cNvPr id="7" name="Rectangle 6"/>
          <p:cNvSpPr/>
          <p:nvPr userDrawn="1"/>
        </p:nvSpPr>
        <p:spPr>
          <a:xfrm>
            <a:off x="0" y="0"/>
            <a:ext cx="9162000" cy="4363200"/>
          </a:xfrm>
          <a:prstGeom prst="rect">
            <a:avLst/>
          </a:prstGeom>
          <a:solidFill>
            <a:srgbClr val="003F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rgbwith white.BMP"/>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1565" y="4646086"/>
            <a:ext cx="1764000" cy="222503"/>
          </a:xfrm>
          <a:prstGeom prst="rect">
            <a:avLst/>
          </a:prstGeom>
        </p:spPr>
      </p:pic>
    </p:spTree>
    <p:extLst>
      <p:ext uri="{BB962C8B-B14F-4D97-AF65-F5344CB8AC3E}">
        <p14:creationId xmlns:p14="http://schemas.microsoft.com/office/powerpoint/2010/main" val="1692511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0000" y="450000"/>
            <a:ext cx="8064000" cy="857250"/>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1D1E3EDB-D7EB-F14E-A6D1-748C03EC5EDC}" type="slidenum">
              <a:rPr lang="en-US" smtClean="0"/>
              <a:t>‹#›</a:t>
            </a:fld>
            <a:endParaRPr lang="en-US" dirty="0"/>
          </a:p>
        </p:txBody>
      </p:sp>
    </p:spTree>
    <p:extLst>
      <p:ext uri="{BB962C8B-B14F-4D97-AF65-F5344CB8AC3E}">
        <p14:creationId xmlns:p14="http://schemas.microsoft.com/office/powerpoint/2010/main" val="658097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2" name="Title 1"/>
          <p:cNvSpPr>
            <a:spLocks noGrp="1"/>
          </p:cNvSpPr>
          <p:nvPr>
            <p:ph type="ctrTitle"/>
          </p:nvPr>
        </p:nvSpPr>
        <p:spPr>
          <a:xfrm>
            <a:off x="540000" y="450000"/>
            <a:ext cx="8064000" cy="425200"/>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540000" y="864000"/>
            <a:ext cx="8064000" cy="3960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1D1E3EDB-D7EB-F14E-A6D1-748C03EC5EDC}" type="slidenum">
              <a:rPr lang="en-US" smtClean="0"/>
              <a:t>‹#›</a:t>
            </a:fld>
            <a:endParaRPr lang="en-US" dirty="0"/>
          </a:p>
        </p:txBody>
      </p:sp>
      <p:sp>
        <p:nvSpPr>
          <p:cNvPr id="7" name="Content Placeholder 2"/>
          <p:cNvSpPr>
            <a:spLocks noGrp="1"/>
          </p:cNvSpPr>
          <p:nvPr>
            <p:ph idx="13"/>
          </p:nvPr>
        </p:nvSpPr>
        <p:spPr>
          <a:xfrm>
            <a:off x="539999" y="1351107"/>
            <a:ext cx="8064000" cy="33944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01602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s with picture">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1D1E3EDB-D7EB-F14E-A6D1-748C03EC5EDC}" type="slidenum">
              <a:rPr lang="en-US" smtClean="0"/>
              <a:t>‹#›</a:t>
            </a:fld>
            <a:endParaRPr lang="en-US" dirty="0"/>
          </a:p>
        </p:txBody>
      </p:sp>
      <p:sp>
        <p:nvSpPr>
          <p:cNvPr id="8" name="Content Placeholder 2"/>
          <p:cNvSpPr>
            <a:spLocks noGrp="1"/>
          </p:cNvSpPr>
          <p:nvPr>
            <p:ph idx="13"/>
          </p:nvPr>
        </p:nvSpPr>
        <p:spPr>
          <a:xfrm>
            <a:off x="539999" y="1369903"/>
            <a:ext cx="3960000" cy="3151293"/>
          </a:xfrm>
        </p:spPr>
        <p:txBody>
          <a:bodyPr lIns="0">
            <a:noAutofit/>
          </a:bodyPr>
          <a:lstStyle>
            <a:lvl1pPr marL="0" indent="0">
              <a:buFontTx/>
              <a:buNone/>
              <a:defRPr sz="1800"/>
            </a:lvl1pPr>
            <a:lvl2pPr marL="0" indent="0">
              <a:spcBef>
                <a:spcPts val="0"/>
              </a:spcBef>
              <a:buFontTx/>
              <a:buNone/>
              <a:defRPr sz="1800" baseline="0">
                <a:solidFill>
                  <a:schemeClr val="tx1">
                    <a:lumMod val="50000"/>
                    <a:lumOff val="50000"/>
                  </a:schemeClr>
                </a:solidFill>
              </a:defRPr>
            </a:lvl2pPr>
            <a:lvl3pPr marL="0" indent="0">
              <a:spcBef>
                <a:spcPts val="0"/>
              </a:spcBef>
              <a:buFontTx/>
              <a:buNone/>
              <a:defRPr sz="1500" baseline="0"/>
            </a:lvl3pPr>
            <a:lvl4pPr marL="274320" indent="-137160">
              <a:spcBef>
                <a:spcPts val="0"/>
              </a:spcBef>
              <a:buFont typeface="Lucida Grande"/>
              <a:buChar char="&gt;"/>
              <a:defRPr sz="1500">
                <a:solidFill>
                  <a:schemeClr val="tx1">
                    <a:lumMod val="50000"/>
                    <a:lumOff val="50000"/>
                  </a:schemeClr>
                </a:solidFill>
              </a:defRPr>
            </a:lvl4pPr>
            <a:lvl5pPr marL="457200" indent="-137160">
              <a:buFont typeface="Lucida Grande"/>
              <a:buChar cha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4"/>
          <p:cNvSpPr>
            <a:spLocks noGrp="1"/>
          </p:cNvSpPr>
          <p:nvPr>
            <p:ph type="body" sz="quarter" idx="15"/>
          </p:nvPr>
        </p:nvSpPr>
        <p:spPr>
          <a:xfrm>
            <a:off x="4642766" y="4223809"/>
            <a:ext cx="3961234" cy="411162"/>
          </a:xfrm>
        </p:spPr>
        <p:txBody>
          <a:bodyPr lIns="0" tIns="0" anchor="t" anchorCtr="0">
            <a:noAutofit/>
          </a:bodyPr>
          <a:lstStyle>
            <a:lvl1pPr marL="0" indent="0">
              <a:lnSpc>
                <a:spcPts val="720"/>
              </a:lnSpc>
              <a:spcBef>
                <a:spcPts val="0"/>
              </a:spcBef>
              <a:buNone/>
              <a:defRPr sz="600" b="0" i="1"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Picture Placeholder 2"/>
          <p:cNvSpPr>
            <a:spLocks noGrp="1"/>
          </p:cNvSpPr>
          <p:nvPr>
            <p:ph type="pic" idx="1"/>
          </p:nvPr>
        </p:nvSpPr>
        <p:spPr>
          <a:xfrm>
            <a:off x="4642766" y="1015965"/>
            <a:ext cx="3960000" cy="3064968"/>
          </a:xfrm>
          <a:solidFill>
            <a:schemeClr val="accent1">
              <a:lumMod val="20000"/>
              <a:lumOff val="80000"/>
            </a:schemeClr>
          </a:solid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Text Placeholder 4"/>
          <p:cNvSpPr>
            <a:spLocks noGrp="1"/>
          </p:cNvSpPr>
          <p:nvPr>
            <p:ph type="body" sz="quarter" idx="3"/>
          </p:nvPr>
        </p:nvSpPr>
        <p:spPr>
          <a:xfrm>
            <a:off x="4639718" y="404665"/>
            <a:ext cx="3963048" cy="213360"/>
          </a:xfrm>
        </p:spPr>
        <p:txBody>
          <a:bodyPr lIns="0" tIns="0" anchor="t" anchorCtr="0">
            <a:noAutofit/>
          </a:bodyPr>
          <a:lstStyle>
            <a:lvl1pPr marL="0" indent="0">
              <a:buNone/>
              <a:defRPr sz="1200" b="0" i="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itle 1"/>
          <p:cNvSpPr>
            <a:spLocks noGrp="1"/>
          </p:cNvSpPr>
          <p:nvPr>
            <p:ph type="ctrTitle"/>
          </p:nvPr>
        </p:nvSpPr>
        <p:spPr>
          <a:xfrm>
            <a:off x="540000" y="450000"/>
            <a:ext cx="4023533" cy="441960"/>
          </a:xfrm>
        </p:spPr>
        <p:txBody>
          <a:bodyPr anchor="t" anchorCtr="0"/>
          <a:lstStyle/>
          <a:p>
            <a:r>
              <a:rPr lang="en-US" smtClean="0"/>
              <a:t>Click to edit Master title style</a:t>
            </a:r>
            <a:endParaRPr lang="en-US" dirty="0"/>
          </a:p>
        </p:txBody>
      </p:sp>
      <p:sp>
        <p:nvSpPr>
          <p:cNvPr id="13" name="Subtitle 2"/>
          <p:cNvSpPr>
            <a:spLocks noGrp="1"/>
          </p:cNvSpPr>
          <p:nvPr>
            <p:ph type="subTitle" idx="16"/>
          </p:nvPr>
        </p:nvSpPr>
        <p:spPr>
          <a:xfrm>
            <a:off x="540000" y="864000"/>
            <a:ext cx="4023533" cy="432000"/>
          </a:xfrm>
        </p:spPr>
        <p:txBody>
          <a:bodyPr lIns="0" tIns="0"/>
          <a:lstStyle>
            <a:lvl1pPr marL="0" indent="0" algn="l">
              <a:buNone/>
              <a:defRPr sz="18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0" name="Text Placeholder 4"/>
          <p:cNvSpPr>
            <a:spLocks noGrp="1"/>
          </p:cNvSpPr>
          <p:nvPr>
            <p:ph type="body" sz="quarter" idx="17"/>
          </p:nvPr>
        </p:nvSpPr>
        <p:spPr>
          <a:xfrm>
            <a:off x="4639718" y="599102"/>
            <a:ext cx="3963048" cy="264898"/>
          </a:xfrm>
        </p:spPr>
        <p:txBody>
          <a:bodyPr lIns="0" tIns="0" anchor="t" anchorCtr="0">
            <a:noAutofit/>
          </a:bodyPr>
          <a:lstStyle>
            <a:lvl1pPr marL="0" indent="0">
              <a:buNone/>
              <a:defRPr sz="1200" b="0" i="0" baseline="0">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extLst>
      <p:ext uri="{BB962C8B-B14F-4D97-AF65-F5344CB8AC3E}">
        <p14:creationId xmlns:p14="http://schemas.microsoft.com/office/powerpoint/2010/main" val="2712963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1D1E3EDB-D7EB-F14E-A6D1-748C03EC5EDC}" type="slidenum">
              <a:rPr lang="en-US" smtClean="0"/>
              <a:t>‹#›</a:t>
            </a:fld>
            <a:endParaRPr lang="en-US" dirty="0"/>
          </a:p>
        </p:txBody>
      </p:sp>
      <p:sp>
        <p:nvSpPr>
          <p:cNvPr id="14" name="Content Placeholder 2"/>
          <p:cNvSpPr>
            <a:spLocks noGrp="1"/>
          </p:cNvSpPr>
          <p:nvPr>
            <p:ph idx="13"/>
          </p:nvPr>
        </p:nvSpPr>
        <p:spPr>
          <a:xfrm>
            <a:off x="539999" y="1463040"/>
            <a:ext cx="3960000" cy="3151293"/>
          </a:xfrm>
        </p:spPr>
        <p:txBody>
          <a:bodyPr lIns="0">
            <a:noAutofit/>
          </a:bodyPr>
          <a:lstStyle>
            <a:lvl1pPr marL="0" indent="0">
              <a:buFontTx/>
              <a:buNone/>
              <a:defRPr sz="1800"/>
            </a:lvl1pPr>
            <a:lvl2pPr marL="0" indent="0">
              <a:spcBef>
                <a:spcPts val="0"/>
              </a:spcBef>
              <a:buFontTx/>
              <a:buNone/>
              <a:defRPr sz="1800" baseline="0">
                <a:solidFill>
                  <a:schemeClr val="tx1">
                    <a:lumMod val="50000"/>
                    <a:lumOff val="50000"/>
                  </a:schemeClr>
                </a:solidFill>
              </a:defRPr>
            </a:lvl2pPr>
            <a:lvl3pPr marL="0" indent="0">
              <a:spcBef>
                <a:spcPts val="0"/>
              </a:spcBef>
              <a:buFontTx/>
              <a:buNone/>
              <a:defRPr sz="1500" baseline="0"/>
            </a:lvl3pPr>
            <a:lvl4pPr marL="274320" indent="-137160">
              <a:spcBef>
                <a:spcPts val="0"/>
              </a:spcBef>
              <a:buFont typeface="Lucida Grande"/>
              <a:buChar char="&gt;"/>
              <a:defRPr sz="1500">
                <a:solidFill>
                  <a:schemeClr val="tx1">
                    <a:lumMod val="50000"/>
                    <a:lumOff val="50000"/>
                  </a:schemeClr>
                </a:solidFill>
              </a:defRPr>
            </a:lvl4pPr>
            <a:lvl5pPr marL="457200" indent="-137160">
              <a:buFont typeface="Lucida Grande"/>
              <a:buChar cha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itle 1"/>
          <p:cNvSpPr>
            <a:spLocks noGrp="1"/>
          </p:cNvSpPr>
          <p:nvPr>
            <p:ph type="ctrTitle"/>
          </p:nvPr>
        </p:nvSpPr>
        <p:spPr>
          <a:xfrm>
            <a:off x="540000" y="450000"/>
            <a:ext cx="8064000" cy="441960"/>
          </a:xfrm>
        </p:spPr>
        <p:txBody>
          <a:bodyPr anchor="t" anchorCtr="0"/>
          <a:lstStyle/>
          <a:p>
            <a:r>
              <a:rPr lang="en-US" smtClean="0"/>
              <a:t>Click to edit Master title style</a:t>
            </a:r>
            <a:endParaRPr lang="en-US" dirty="0"/>
          </a:p>
        </p:txBody>
      </p:sp>
      <p:sp>
        <p:nvSpPr>
          <p:cNvPr id="16" name="Subtitle 2"/>
          <p:cNvSpPr>
            <a:spLocks noGrp="1"/>
          </p:cNvSpPr>
          <p:nvPr>
            <p:ph type="subTitle" idx="16"/>
          </p:nvPr>
        </p:nvSpPr>
        <p:spPr>
          <a:xfrm>
            <a:off x="540000" y="864000"/>
            <a:ext cx="8064000" cy="432000"/>
          </a:xfrm>
        </p:spPr>
        <p:txBody>
          <a:bodyPr lIns="0" tIns="0"/>
          <a:lstStyle>
            <a:lvl1pPr marL="0" indent="0" algn="l">
              <a:buNone/>
              <a:defRPr sz="18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Content Placeholder 2"/>
          <p:cNvSpPr>
            <a:spLocks noGrp="1"/>
          </p:cNvSpPr>
          <p:nvPr>
            <p:ph idx="17"/>
          </p:nvPr>
        </p:nvSpPr>
        <p:spPr>
          <a:xfrm>
            <a:off x="4644000" y="1469813"/>
            <a:ext cx="3960000" cy="3151293"/>
          </a:xfrm>
        </p:spPr>
        <p:txBody>
          <a:bodyPr lIns="0">
            <a:noAutofit/>
          </a:bodyPr>
          <a:lstStyle>
            <a:lvl1pPr marL="0" indent="0">
              <a:buFontTx/>
              <a:buNone/>
              <a:defRPr sz="1800"/>
            </a:lvl1pPr>
            <a:lvl2pPr marL="0" indent="0">
              <a:spcBef>
                <a:spcPts val="0"/>
              </a:spcBef>
              <a:buFontTx/>
              <a:buNone/>
              <a:defRPr sz="1800" baseline="0">
                <a:solidFill>
                  <a:schemeClr val="tx1">
                    <a:lumMod val="50000"/>
                    <a:lumOff val="50000"/>
                  </a:schemeClr>
                </a:solidFill>
              </a:defRPr>
            </a:lvl2pPr>
            <a:lvl3pPr marL="0" indent="0">
              <a:spcBef>
                <a:spcPts val="0"/>
              </a:spcBef>
              <a:buFontTx/>
              <a:buNone/>
              <a:defRPr sz="1500" baseline="0"/>
            </a:lvl3pPr>
            <a:lvl4pPr marL="274320" indent="-137160">
              <a:spcBef>
                <a:spcPts val="0"/>
              </a:spcBef>
              <a:buFont typeface="Lucida Grande"/>
              <a:buChar char="&gt;"/>
              <a:defRPr sz="1500">
                <a:solidFill>
                  <a:schemeClr val="tx1">
                    <a:lumMod val="50000"/>
                    <a:lumOff val="50000"/>
                  </a:schemeClr>
                </a:solidFill>
              </a:defRPr>
            </a:lvl4pPr>
            <a:lvl5pPr marL="457200" indent="-137160">
              <a:buFont typeface="Lucida Grande"/>
              <a:buChar cha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36836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a:t>
            </a:fld>
            <a:endParaRPr lang="en-US" dirty="0"/>
          </a:p>
        </p:txBody>
      </p:sp>
      <p:sp>
        <p:nvSpPr>
          <p:cNvPr id="5" name="Picture Placeholder 2"/>
          <p:cNvSpPr>
            <a:spLocks noGrp="1"/>
          </p:cNvSpPr>
          <p:nvPr>
            <p:ph type="pic" idx="1"/>
          </p:nvPr>
        </p:nvSpPr>
        <p:spPr>
          <a:xfrm>
            <a:off x="540000" y="1278467"/>
            <a:ext cx="8064000" cy="3369734"/>
          </a:xfrm>
          <a:solidFill>
            <a:schemeClr val="accent1">
              <a:lumMod val="20000"/>
              <a:lumOff val="80000"/>
            </a:schemeClr>
          </a:solid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Subtitle 2"/>
          <p:cNvSpPr>
            <a:spLocks noGrp="1"/>
          </p:cNvSpPr>
          <p:nvPr>
            <p:ph type="subTitle" idx="13"/>
          </p:nvPr>
        </p:nvSpPr>
        <p:spPr>
          <a:xfrm>
            <a:off x="540000" y="864000"/>
            <a:ext cx="8064000" cy="338267"/>
          </a:xfrm>
        </p:spPr>
        <p:txBody>
          <a:bodyPr lIns="0" tIns="0"/>
          <a:lstStyle>
            <a:lvl1pPr marL="0" indent="0" algn="l">
              <a:buNone/>
              <a:defRPr sz="18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Title 1"/>
          <p:cNvSpPr>
            <a:spLocks noGrp="1"/>
          </p:cNvSpPr>
          <p:nvPr>
            <p:ph type="ctrTitle"/>
          </p:nvPr>
        </p:nvSpPr>
        <p:spPr>
          <a:xfrm>
            <a:off x="540000" y="450000"/>
            <a:ext cx="8064000" cy="441960"/>
          </a:xfrm>
        </p:spPr>
        <p:txBody>
          <a:bodyPr anchor="t" anchorCtr="0"/>
          <a:lstStyle/>
          <a:p>
            <a:r>
              <a:rPr lang="en-US" smtClean="0"/>
              <a:t>Click to edit Master title style</a:t>
            </a:r>
            <a:endParaRPr lang="en-US" dirty="0"/>
          </a:p>
        </p:txBody>
      </p:sp>
    </p:spTree>
    <p:extLst>
      <p:ext uri="{BB962C8B-B14F-4D97-AF65-F5344CB8AC3E}">
        <p14:creationId xmlns:p14="http://schemas.microsoft.com/office/powerpoint/2010/main" val="3979999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1D1E3EDB-D7EB-F14E-A6D1-748C03EC5EDC}" type="slidenum">
              <a:rPr lang="en-US" smtClean="0"/>
              <a:t>‹#›</a:t>
            </a:fld>
            <a:endParaRPr lang="en-US" dirty="0"/>
          </a:p>
        </p:txBody>
      </p:sp>
    </p:spTree>
    <p:extLst>
      <p:ext uri="{BB962C8B-B14F-4D97-AF65-F5344CB8AC3E}">
        <p14:creationId xmlns:p14="http://schemas.microsoft.com/office/powerpoint/2010/main" val="2719268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D1E3EDB-D7EB-F14E-A6D1-748C03EC5EDC}" type="slidenum">
              <a:rPr lang="en-US" smtClean="0"/>
              <a:pPr/>
              <a:t>‹#›</a:t>
            </a:fld>
            <a:endParaRPr lang="en-US" dirty="0"/>
          </a:p>
        </p:txBody>
      </p:sp>
    </p:spTree>
    <p:extLst>
      <p:ext uri="{BB962C8B-B14F-4D97-AF65-F5344CB8AC3E}">
        <p14:creationId xmlns:p14="http://schemas.microsoft.com/office/powerpoint/2010/main" val="523965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870" y="450000"/>
            <a:ext cx="8064000" cy="857250"/>
          </a:xfrm>
          <a:prstGeom prst="rect">
            <a:avLst/>
          </a:prstGeom>
        </p:spPr>
        <p:txBody>
          <a:bodyPr vert="horz" lIns="0" tIns="0" rIns="0" bIns="4572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40000" y="1351107"/>
            <a:ext cx="8064000" cy="3394472"/>
          </a:xfrm>
          <a:prstGeom prst="rect">
            <a:avLst/>
          </a:prstGeom>
        </p:spPr>
        <p:txBody>
          <a:bodyPr vert="horz" lIns="0" tIns="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553200" y="4750331"/>
            <a:ext cx="2133600" cy="273844"/>
          </a:xfrm>
          <a:prstGeom prst="rect">
            <a:avLst/>
          </a:prstGeom>
        </p:spPr>
        <p:txBody>
          <a:bodyPr vert="horz" lIns="91440" tIns="45720" rIns="91440" bIns="45720" rtlCol="0" anchor="ctr"/>
          <a:lstStyle>
            <a:lvl1pPr algn="r">
              <a:tabLst>
                <a:tab pos="1163638" algn="l"/>
              </a:tabLst>
              <a:defRPr sz="1000">
                <a:solidFill>
                  <a:schemeClr val="bg1">
                    <a:lumMod val="75000"/>
                  </a:schemeClr>
                </a:solidFill>
                <a:latin typeface="Arial"/>
                <a:cs typeface="Arial"/>
              </a:defRPr>
            </a:lvl1pPr>
          </a:lstStyle>
          <a:p>
            <a:fld id="{1D1E3EDB-D7EB-F14E-A6D1-748C03EC5EDC}" type="slidenum">
              <a:rPr lang="en-US" smtClean="0"/>
              <a:pPr/>
              <a:t>‹#›</a:t>
            </a:fld>
            <a:endParaRPr lang="en-US" dirty="0"/>
          </a:p>
        </p:txBody>
      </p:sp>
      <p:pic>
        <p:nvPicPr>
          <p:cNvPr id="7" name="Picture 6"/>
          <p:cNvPicPr>
            <a:picLocks noChangeAspect="1"/>
          </p:cNvPicPr>
          <p:nvPr userDrawn="1"/>
        </p:nvPicPr>
        <p:blipFill>
          <a:blip r:embed="rId10"/>
          <a:stretch>
            <a:fillRect/>
          </a:stretch>
        </p:blipFill>
        <p:spPr>
          <a:xfrm>
            <a:off x="540000" y="4798800"/>
            <a:ext cx="7635600" cy="175784"/>
          </a:xfrm>
          <a:prstGeom prst="rect">
            <a:avLst/>
          </a:prstGeom>
        </p:spPr>
      </p:pic>
      <p:sp>
        <p:nvSpPr>
          <p:cNvPr id="11" name="TextBox 10"/>
          <p:cNvSpPr txBox="1"/>
          <p:nvPr userDrawn="1"/>
        </p:nvSpPr>
        <p:spPr>
          <a:xfrm>
            <a:off x="0" y="0"/>
            <a:ext cx="9162000" cy="182880"/>
          </a:xfrm>
          <a:prstGeom prst="rect">
            <a:avLst/>
          </a:prstGeom>
          <a:solidFill>
            <a:srgbClr val="003F72"/>
          </a:solidFill>
        </p:spPr>
        <p:txBody>
          <a:bodyPr wrap="square" rtlCol="0">
            <a:spAutoFit/>
          </a:bodyPr>
          <a:lstStyle/>
          <a:p>
            <a:endParaRPr lang="en-US" dirty="0"/>
          </a:p>
        </p:txBody>
      </p:sp>
    </p:spTree>
    <p:extLst>
      <p:ext uri="{BB962C8B-B14F-4D97-AF65-F5344CB8AC3E}">
        <p14:creationId xmlns:p14="http://schemas.microsoft.com/office/powerpoint/2010/main" val="4093673870"/>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49" r:id="rId3"/>
    <p:sldLayoutId id="2147483652" r:id="rId4"/>
    <p:sldLayoutId id="2147483653" r:id="rId5"/>
    <p:sldLayoutId id="2147483655" r:id="rId6"/>
    <p:sldLayoutId id="2147483654" r:id="rId7"/>
    <p:sldLayoutId id="2147483661" r:id="rId8"/>
  </p:sldLayoutIdLst>
  <p:hf hdr="0" ftr="0" dt="0"/>
  <p:txStyles>
    <p:titleStyle>
      <a:lvl1pPr algn="l" defTabSz="457200" rtl="0" eaLnBrk="1" latinLnBrk="0" hangingPunct="1">
        <a:spcBef>
          <a:spcPct val="0"/>
        </a:spcBef>
        <a:buNone/>
        <a:defRPr sz="2400" kern="1200" baseline="0">
          <a:solidFill>
            <a:schemeClr val="tx1"/>
          </a:solidFill>
          <a:latin typeface="Arial"/>
          <a:ea typeface="+mj-ea"/>
          <a:cs typeface="+mj-cs"/>
        </a:defRPr>
      </a:lvl1pPr>
    </p:titleStyle>
    <p:bodyStyle>
      <a:lvl1pPr marL="0" indent="0" algn="l" defTabSz="457200" rtl="0" eaLnBrk="1" latinLnBrk="0" hangingPunct="1">
        <a:lnSpc>
          <a:spcPts val="1900"/>
        </a:lnSpc>
        <a:spcBef>
          <a:spcPts val="0"/>
        </a:spcBef>
        <a:buFontTx/>
        <a:buNone/>
        <a:defRPr sz="1800" kern="1200" baseline="0">
          <a:solidFill>
            <a:schemeClr val="tx1"/>
          </a:solidFill>
          <a:latin typeface="+mn-lt"/>
          <a:ea typeface="+mn-ea"/>
          <a:cs typeface="+mn-cs"/>
        </a:defRPr>
      </a:lvl1pPr>
      <a:lvl2pPr marL="0" indent="0" algn="l" defTabSz="457200" rtl="0" eaLnBrk="1" latinLnBrk="0" hangingPunct="1">
        <a:lnSpc>
          <a:spcPts val="1900"/>
        </a:lnSpc>
        <a:spcBef>
          <a:spcPts val="0"/>
        </a:spcBef>
        <a:buFontTx/>
        <a:buNone/>
        <a:defRPr sz="1800" kern="1200">
          <a:solidFill>
            <a:schemeClr val="tx1">
              <a:lumMod val="50000"/>
              <a:lumOff val="50000"/>
            </a:schemeClr>
          </a:solidFill>
          <a:latin typeface="Arial"/>
          <a:ea typeface="+mn-ea"/>
          <a:cs typeface="+mn-cs"/>
        </a:defRPr>
      </a:lvl2pPr>
      <a:lvl3pPr marL="0" indent="0" algn="l" defTabSz="457200" rtl="0" eaLnBrk="1" latinLnBrk="0" hangingPunct="1">
        <a:lnSpc>
          <a:spcPts val="1700"/>
        </a:lnSpc>
        <a:spcBef>
          <a:spcPts val="0"/>
        </a:spcBef>
        <a:buFontTx/>
        <a:buNone/>
        <a:defRPr sz="1600" kern="1200" baseline="0">
          <a:solidFill>
            <a:schemeClr val="tx1"/>
          </a:solidFill>
          <a:latin typeface="Arial"/>
          <a:ea typeface="+mn-ea"/>
          <a:cs typeface="+mn-cs"/>
        </a:defRPr>
      </a:lvl3pPr>
      <a:lvl4pPr marL="262800" indent="-136800" algn="l" defTabSz="457200" rtl="0" eaLnBrk="1" latinLnBrk="0" hangingPunct="1">
        <a:spcBef>
          <a:spcPts val="0"/>
        </a:spcBef>
        <a:buFont typeface="Lucida Grande"/>
        <a:buChar char="&gt;"/>
        <a:defRPr sz="1600" kern="1200" baseline="0">
          <a:solidFill>
            <a:schemeClr val="tx1">
              <a:lumMod val="50000"/>
              <a:lumOff val="50000"/>
            </a:schemeClr>
          </a:solidFill>
          <a:latin typeface="Arial"/>
          <a:ea typeface="+mn-ea"/>
          <a:cs typeface="+mn-cs"/>
        </a:defRPr>
      </a:lvl4pPr>
      <a:lvl5pPr marL="457200" indent="-136800" algn="l" defTabSz="457200" rtl="0" eaLnBrk="1" latinLnBrk="0" hangingPunct="1">
        <a:lnSpc>
          <a:spcPts val="1400"/>
        </a:lnSpc>
        <a:spcBef>
          <a:spcPts val="0"/>
        </a:spcBef>
        <a:buFont typeface="Arial"/>
        <a:buChar char="–"/>
        <a:defRPr sz="1200" kern="1200" baseline="0">
          <a:solidFill>
            <a:schemeClr val="tx1">
              <a:lumMod val="50000"/>
              <a:lumOff val="50000"/>
            </a:schemeClr>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5.emf"/><Relationship Id="rId2" Type="http://schemas.openxmlformats.org/officeDocument/2006/relationships/tags" Target="../tags/tag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5.emf"/><Relationship Id="rId2" Type="http://schemas.openxmlformats.org/officeDocument/2006/relationships/tags" Target="../tags/tag1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5.xml"/><Relationship Id="rId4"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14.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hyperlink" Target="http://www.theglobalfund.org/documents/board/35/BM35_04-SustainabilityTransitionAndCoFinancing_Policy_en/"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image" Target="../media/image31.png"/><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49.xml"/><Relationship Id="rId5" Type="http://schemas.openxmlformats.org/officeDocument/2006/relationships/image" Target="../media/image34.png"/><Relationship Id="rId4" Type="http://schemas.openxmlformats.org/officeDocument/2006/relationships/image" Target="../media/image33.png"/></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50.xml"/><Relationship Id="rId5" Type="http://schemas.openxmlformats.org/officeDocument/2006/relationships/image" Target="../media/image36.png"/><Relationship Id="rId4" Type="http://schemas.openxmlformats.org/officeDocument/2006/relationships/image" Target="../media/image35.png"/></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55.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46556" y="2502282"/>
            <a:ext cx="8089444" cy="1008000"/>
          </a:xfrm>
          <a:prstGeom prst="rect">
            <a:avLst/>
          </a:prstGeom>
        </p:spPr>
        <p:txBody>
          <a:bodyPr vert="horz" lIns="0" tIns="0" rIns="91440" bIns="45720" rtlCol="0" anchor="t" anchorCtr="0">
            <a:normAutofit/>
          </a:bodyPr>
          <a:lstStyle>
            <a:lvl1pPr algn="l" defTabSz="914400" rtl="0" eaLnBrk="1" latinLnBrk="0" hangingPunct="1">
              <a:spcBef>
                <a:spcPct val="0"/>
              </a:spcBef>
              <a:buNone/>
              <a:defRPr sz="2400" kern="1200" baseline="0">
                <a:solidFill>
                  <a:schemeClr val="tx1"/>
                </a:solidFill>
                <a:latin typeface="+mj-lt"/>
                <a:ea typeface="+mj-ea"/>
                <a:cs typeface="+mj-cs"/>
              </a:defRPr>
            </a:lvl1pPr>
          </a:lstStyle>
          <a:p>
            <a:pPr>
              <a:lnSpc>
                <a:spcPts val="2300"/>
              </a:lnSpc>
            </a:pPr>
            <a:r>
              <a:rPr lang="en-US" sz="1800" dirty="0" smtClean="0">
                <a:solidFill>
                  <a:schemeClr val="bg1"/>
                </a:solidFill>
                <a:latin typeface="Arial" pitchFamily="34" charset="0"/>
              </a:rPr>
              <a:t>Application materials</a:t>
            </a:r>
            <a:br>
              <a:rPr lang="en-US" sz="1800" dirty="0" smtClean="0">
                <a:solidFill>
                  <a:schemeClr val="bg1"/>
                </a:solidFill>
                <a:latin typeface="Arial" pitchFamily="34" charset="0"/>
              </a:rPr>
            </a:br>
            <a:r>
              <a:rPr lang="en-US" sz="1800" dirty="0" smtClean="0">
                <a:solidFill>
                  <a:schemeClr val="bg1"/>
                </a:solidFill>
                <a:latin typeface="Arial" pitchFamily="34" charset="0"/>
              </a:rPr>
              <a:t>Program continuation, tailored and full review</a:t>
            </a:r>
            <a:br>
              <a:rPr lang="en-US" sz="1800" dirty="0" smtClean="0">
                <a:solidFill>
                  <a:schemeClr val="bg1"/>
                </a:solidFill>
                <a:latin typeface="Arial" pitchFamily="34" charset="0"/>
              </a:rPr>
            </a:br>
            <a:endParaRPr lang="en-US" sz="1800" dirty="0">
              <a:solidFill>
                <a:srgbClr val="809FB9"/>
              </a:solidFill>
              <a:latin typeface="Arial" pitchFamily="34" charset="0"/>
            </a:endParaRPr>
          </a:p>
        </p:txBody>
      </p:sp>
    </p:spTree>
    <p:custDataLst>
      <p:tags r:id="rId1"/>
    </p:custDataLst>
    <p:extLst>
      <p:ext uri="{BB962C8B-B14F-4D97-AF65-F5344CB8AC3E}">
        <p14:creationId xmlns:p14="http://schemas.microsoft.com/office/powerpoint/2010/main" val="33032629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1</a:t>
            </a:fld>
            <a:endParaRPr lang="en-US" dirty="0"/>
          </a:p>
        </p:txBody>
      </p:sp>
      <p:sp>
        <p:nvSpPr>
          <p:cNvPr id="5" name="Title 1"/>
          <p:cNvSpPr>
            <a:spLocks noGrp="1"/>
          </p:cNvSpPr>
          <p:nvPr>
            <p:ph type="title"/>
          </p:nvPr>
        </p:nvSpPr>
        <p:spPr>
          <a:xfrm>
            <a:off x="541870" y="364060"/>
            <a:ext cx="8064000" cy="857250"/>
          </a:xfrm>
        </p:spPr>
        <p:txBody>
          <a:bodyPr>
            <a:normAutofit/>
          </a:bodyPr>
          <a:lstStyle/>
          <a:p>
            <a:r>
              <a:rPr lang="fr-CH" sz="2200" dirty="0" smtClean="0"/>
              <a:t>Contents</a:t>
            </a:r>
            <a:endParaRPr lang="en-GB" sz="2200" dirty="0"/>
          </a:p>
        </p:txBody>
      </p:sp>
      <p:sp>
        <p:nvSpPr>
          <p:cNvPr id="6" name="Slide Number Placeholder 2"/>
          <p:cNvSpPr txBox="1">
            <a:spLocks/>
          </p:cNvSpPr>
          <p:nvPr/>
        </p:nvSpPr>
        <p:spPr>
          <a:xfrm>
            <a:off x="6211556" y="4047937"/>
            <a:ext cx="2133600" cy="273844"/>
          </a:xfrm>
          <a:prstGeom prst="rect">
            <a:avLst/>
          </a:prstGeom>
        </p:spPr>
        <p:txBody>
          <a:bodyPr vert="horz" lIns="91440" tIns="45720" rIns="91440" bIns="45720" rtlCol="0" anchor="ctr"/>
          <a:lstStyle>
            <a:defPPr>
              <a:defRPr lang="en-US"/>
            </a:defPPr>
            <a:lvl1pPr marL="0" algn="r" defTabSz="457200" rtl="0" eaLnBrk="1" latinLnBrk="0" hangingPunct="1">
              <a:tabLst>
                <a:tab pos="1163638" algn="l"/>
              </a:tabLst>
              <a:defRPr sz="1000" kern="1200">
                <a:solidFill>
                  <a:schemeClr val="bg1">
                    <a:lumMod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D1E3EDB-D7EB-F14E-A6D1-748C03EC5EDC}" type="slidenum">
              <a:rPr lang="en-US" smtClean="0"/>
              <a:pPr/>
              <a:t>1</a:t>
            </a:fld>
            <a:endParaRPr lang="en-US" dirty="0"/>
          </a:p>
        </p:txBody>
      </p:sp>
      <p:grpSp>
        <p:nvGrpSpPr>
          <p:cNvPr id="17" name="Group 16"/>
          <p:cNvGrpSpPr/>
          <p:nvPr/>
        </p:nvGrpSpPr>
        <p:grpSpPr>
          <a:xfrm>
            <a:off x="1633010" y="964936"/>
            <a:ext cx="6199416" cy="3279857"/>
            <a:chOff x="1163322" y="581991"/>
            <a:chExt cx="6199416" cy="3279857"/>
          </a:xfrm>
        </p:grpSpPr>
        <p:sp>
          <p:nvSpPr>
            <p:cNvPr id="2" name="Rectangle 1"/>
            <p:cNvSpPr/>
            <p:nvPr/>
          </p:nvSpPr>
          <p:spPr>
            <a:xfrm>
              <a:off x="1163325" y="590754"/>
              <a:ext cx="6199411" cy="394776"/>
            </a:xfrm>
            <a:prstGeom prst="rect">
              <a:avLst/>
            </a:prstGeom>
            <a:solidFill>
              <a:schemeClr val="bg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7" name="TextBox 6"/>
            <p:cNvSpPr txBox="1"/>
            <p:nvPr/>
          </p:nvSpPr>
          <p:spPr>
            <a:xfrm>
              <a:off x="1163322" y="581991"/>
              <a:ext cx="6035220" cy="3093154"/>
            </a:xfrm>
            <a:prstGeom prst="rect">
              <a:avLst/>
            </a:prstGeom>
            <a:noFill/>
          </p:spPr>
          <p:txBody>
            <a:bodyPr wrap="square" rtlCol="0">
              <a:spAutoFit/>
            </a:bodyPr>
            <a:lstStyle/>
            <a:p>
              <a:pPr marL="633413" lvl="1">
                <a:lnSpc>
                  <a:spcPct val="150000"/>
                </a:lnSpc>
                <a:spcBef>
                  <a:spcPts val="0"/>
                </a:spcBef>
                <a:spcAft>
                  <a:spcPts val="0"/>
                </a:spcAft>
              </a:pPr>
              <a:r>
                <a:rPr lang="en-US" sz="1600" dirty="0" smtClean="0">
                  <a:solidFill>
                    <a:srgbClr val="000000"/>
                  </a:solidFill>
                  <a:cs typeface="Arial" charset="0"/>
                </a:rPr>
                <a:t>Differentiated application process and review process</a:t>
              </a:r>
              <a:endParaRPr lang="en-US" sz="1600" dirty="0">
                <a:solidFill>
                  <a:srgbClr val="000000"/>
                </a:solidFill>
                <a:cs typeface="Arial" charset="0"/>
              </a:endParaRPr>
            </a:p>
            <a:p>
              <a:pPr marL="633413" lvl="1">
                <a:lnSpc>
                  <a:spcPct val="150000"/>
                </a:lnSpc>
                <a:spcBef>
                  <a:spcPts val="0"/>
                </a:spcBef>
                <a:spcAft>
                  <a:spcPts val="0"/>
                </a:spcAft>
              </a:pPr>
              <a:r>
                <a:rPr lang="en-US" sz="1600" dirty="0" smtClean="0">
                  <a:solidFill>
                    <a:srgbClr val="000000"/>
                  </a:solidFill>
                  <a:cs typeface="Arial" charset="0"/>
                </a:rPr>
                <a:t>Key principles and developing process</a:t>
              </a:r>
            </a:p>
            <a:p>
              <a:pPr marL="633413" lvl="1">
                <a:lnSpc>
                  <a:spcPct val="150000"/>
                </a:lnSpc>
                <a:spcBef>
                  <a:spcPts val="0"/>
                </a:spcBef>
                <a:spcAft>
                  <a:spcPts val="0"/>
                </a:spcAft>
              </a:pPr>
              <a:r>
                <a:rPr lang="en-US" sz="1600" dirty="0" smtClean="0">
                  <a:solidFill>
                    <a:srgbClr val="000000"/>
                  </a:solidFill>
                  <a:cs typeface="Arial" charset="0"/>
                </a:rPr>
                <a:t>Program Continuation</a:t>
              </a:r>
            </a:p>
            <a:p>
              <a:pPr marL="633413" lvl="1">
                <a:lnSpc>
                  <a:spcPts val="2100"/>
                </a:lnSpc>
                <a:spcBef>
                  <a:spcPts val="0"/>
                </a:spcBef>
                <a:spcAft>
                  <a:spcPts val="0"/>
                </a:spcAft>
              </a:pPr>
              <a:r>
                <a:rPr lang="en-US" sz="1600" dirty="0" smtClean="0">
                  <a:solidFill>
                    <a:srgbClr val="000000"/>
                  </a:solidFill>
                  <a:cs typeface="Arial" charset="0"/>
                </a:rPr>
                <a:t>Tailored Review</a:t>
              </a:r>
              <a:endParaRPr lang="en-US" sz="1400" dirty="0" smtClean="0">
                <a:solidFill>
                  <a:srgbClr val="000000"/>
                </a:solidFill>
                <a:cs typeface="Arial" charset="0"/>
              </a:endParaRPr>
            </a:p>
            <a:p>
              <a:pPr marL="633413" lvl="1">
                <a:lnSpc>
                  <a:spcPts val="2100"/>
                </a:lnSpc>
                <a:spcBef>
                  <a:spcPts val="0"/>
                </a:spcBef>
                <a:spcAft>
                  <a:spcPts val="0"/>
                </a:spcAft>
              </a:pPr>
              <a:r>
                <a:rPr lang="en-US" sz="1600" dirty="0" smtClean="0">
                  <a:solidFill>
                    <a:srgbClr val="000000"/>
                  </a:solidFill>
                  <a:cs typeface="Arial" charset="0"/>
                </a:rPr>
                <a:t>	</a:t>
              </a:r>
              <a:r>
                <a:rPr lang="en-US" sz="1600" dirty="0" smtClean="0">
                  <a:solidFill>
                    <a:schemeClr val="bg1">
                      <a:lumMod val="50000"/>
                    </a:schemeClr>
                  </a:solidFill>
                  <a:cs typeface="Arial" charset="0"/>
                </a:rPr>
                <a:t>Material Change</a:t>
              </a:r>
            </a:p>
            <a:p>
              <a:pPr marL="633413" lvl="1">
                <a:spcBef>
                  <a:spcPts val="0"/>
                </a:spcBef>
                <a:spcAft>
                  <a:spcPts val="0"/>
                </a:spcAft>
              </a:pPr>
              <a:r>
                <a:rPr lang="en-US" sz="1600" dirty="0" smtClean="0">
                  <a:solidFill>
                    <a:schemeClr val="bg1">
                      <a:lumMod val="50000"/>
                    </a:schemeClr>
                  </a:solidFill>
                  <a:cs typeface="Arial" charset="0"/>
                </a:rPr>
                <a:t>	Transition</a:t>
              </a:r>
            </a:p>
            <a:p>
              <a:pPr marL="633413" lvl="1">
                <a:lnSpc>
                  <a:spcPct val="150000"/>
                </a:lnSpc>
                <a:spcBef>
                  <a:spcPts val="0"/>
                </a:spcBef>
                <a:spcAft>
                  <a:spcPts val="0"/>
                </a:spcAft>
              </a:pPr>
              <a:r>
                <a:rPr lang="en-US" sz="1600" dirty="0" smtClean="0">
                  <a:solidFill>
                    <a:srgbClr val="000000"/>
                  </a:solidFill>
                  <a:cs typeface="Arial" charset="0"/>
                </a:rPr>
                <a:t>Full Review</a:t>
              </a:r>
            </a:p>
            <a:p>
              <a:pPr marL="633413" lvl="1">
                <a:lnSpc>
                  <a:spcPct val="150000"/>
                </a:lnSpc>
                <a:spcBef>
                  <a:spcPts val="0"/>
                </a:spcBef>
                <a:spcAft>
                  <a:spcPts val="0"/>
                </a:spcAft>
              </a:pPr>
              <a:r>
                <a:rPr lang="en-US" sz="1600" dirty="0" smtClean="0">
                  <a:solidFill>
                    <a:srgbClr val="000000"/>
                  </a:solidFill>
                  <a:cs typeface="Arial" charset="0"/>
                </a:rPr>
                <a:t>Core documents</a:t>
              </a:r>
            </a:p>
            <a:p>
              <a:pPr marL="633413" lvl="1">
                <a:lnSpc>
                  <a:spcPct val="150000"/>
                </a:lnSpc>
                <a:spcBef>
                  <a:spcPts val="0"/>
                </a:spcBef>
                <a:spcAft>
                  <a:spcPts val="0"/>
                </a:spcAft>
              </a:pPr>
              <a:r>
                <a:rPr lang="en-US" sz="1600" dirty="0" smtClean="0">
                  <a:solidFill>
                    <a:srgbClr val="000000"/>
                  </a:solidFill>
                  <a:cs typeface="Arial" charset="0"/>
                </a:rPr>
                <a:t>Backup</a:t>
              </a:r>
            </a:p>
          </p:txBody>
        </p:sp>
        <p:cxnSp>
          <p:nvCxnSpPr>
            <p:cNvPr id="8" name="Straight Connector 7"/>
            <p:cNvCxnSpPr/>
            <p:nvPr/>
          </p:nvCxnSpPr>
          <p:spPr>
            <a:xfrm>
              <a:off x="1163323" y="581991"/>
              <a:ext cx="6199413" cy="0"/>
            </a:xfrm>
            <a:prstGeom prst="line">
              <a:avLst/>
            </a:prstGeom>
            <a:noFill/>
            <a:ln w="28575" cap="flat" cmpd="sng" algn="ctr">
              <a:solidFill>
                <a:srgbClr val="003572"/>
              </a:solidFill>
              <a:prstDash val="solid"/>
            </a:ln>
            <a:effectLst/>
          </p:spPr>
        </p:cxnSp>
        <p:cxnSp>
          <p:nvCxnSpPr>
            <p:cNvPr id="9" name="Straight Connector 8"/>
            <p:cNvCxnSpPr/>
            <p:nvPr/>
          </p:nvCxnSpPr>
          <p:spPr>
            <a:xfrm flipV="1">
              <a:off x="1163325" y="3856624"/>
              <a:ext cx="6199413" cy="5224"/>
            </a:xfrm>
            <a:prstGeom prst="line">
              <a:avLst/>
            </a:prstGeom>
            <a:noFill/>
            <a:ln w="28575" cap="flat" cmpd="sng" algn="ctr">
              <a:solidFill>
                <a:srgbClr val="003572"/>
              </a:solidFill>
              <a:prstDash val="solid"/>
            </a:ln>
            <a:effectLst/>
          </p:spPr>
        </p:cxnSp>
        <p:sp>
          <p:nvSpPr>
            <p:cNvPr id="10" name="Oval 9"/>
            <p:cNvSpPr/>
            <p:nvPr/>
          </p:nvSpPr>
          <p:spPr>
            <a:xfrm>
              <a:off x="1322170" y="636809"/>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1</a:t>
              </a:r>
              <a:endParaRPr lang="en-GB" sz="1400" kern="0" dirty="0">
                <a:solidFill>
                  <a:sysClr val="window" lastClr="FFFFFF"/>
                </a:solidFill>
                <a:latin typeface="Arial"/>
                <a:ea typeface="SimHei"/>
                <a:cs typeface="Arial"/>
              </a:endParaRPr>
            </a:p>
          </p:txBody>
        </p:sp>
        <p:sp>
          <p:nvSpPr>
            <p:cNvPr id="11" name="Oval 10"/>
            <p:cNvSpPr/>
            <p:nvPr/>
          </p:nvSpPr>
          <p:spPr>
            <a:xfrm>
              <a:off x="1322170" y="1010691"/>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2</a:t>
              </a:r>
              <a:endParaRPr lang="en-GB" sz="1400" kern="0" dirty="0">
                <a:solidFill>
                  <a:sysClr val="window" lastClr="FFFFFF"/>
                </a:solidFill>
                <a:latin typeface="Arial"/>
                <a:ea typeface="SimHei"/>
                <a:cs typeface="Arial"/>
              </a:endParaRPr>
            </a:p>
          </p:txBody>
        </p:sp>
        <p:sp>
          <p:nvSpPr>
            <p:cNvPr id="12" name="Oval 11"/>
            <p:cNvSpPr/>
            <p:nvPr/>
          </p:nvSpPr>
          <p:spPr>
            <a:xfrm>
              <a:off x="1322170" y="137557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3</a:t>
              </a:r>
              <a:endParaRPr lang="en-GB" sz="1400" kern="0" dirty="0">
                <a:solidFill>
                  <a:sysClr val="window" lastClr="FFFFFF"/>
                </a:solidFill>
                <a:latin typeface="Arial"/>
                <a:ea typeface="SimHei"/>
                <a:cs typeface="Arial"/>
              </a:endParaRPr>
            </a:p>
          </p:txBody>
        </p:sp>
        <p:sp>
          <p:nvSpPr>
            <p:cNvPr id="13" name="Oval 12"/>
            <p:cNvSpPr/>
            <p:nvPr/>
          </p:nvSpPr>
          <p:spPr>
            <a:xfrm>
              <a:off x="1322170" y="1725034"/>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4</a:t>
              </a:r>
              <a:endParaRPr lang="en-GB" sz="1400" kern="0" dirty="0">
                <a:solidFill>
                  <a:sysClr val="window" lastClr="FFFFFF"/>
                </a:solidFill>
                <a:latin typeface="Arial"/>
                <a:ea typeface="SimHei"/>
                <a:cs typeface="Arial"/>
              </a:endParaRPr>
            </a:p>
          </p:txBody>
        </p:sp>
        <p:sp>
          <p:nvSpPr>
            <p:cNvPr id="14" name="Oval 13"/>
            <p:cNvSpPr/>
            <p:nvPr/>
          </p:nvSpPr>
          <p:spPr>
            <a:xfrm>
              <a:off x="1322170" y="253174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5</a:t>
              </a:r>
              <a:endParaRPr lang="en-GB" sz="1400" kern="0" dirty="0">
                <a:solidFill>
                  <a:sysClr val="window" lastClr="FFFFFF"/>
                </a:solidFill>
                <a:latin typeface="Arial"/>
                <a:ea typeface="SimHei"/>
                <a:cs typeface="Arial"/>
              </a:endParaRPr>
            </a:p>
          </p:txBody>
        </p:sp>
        <p:sp>
          <p:nvSpPr>
            <p:cNvPr id="15" name="Oval 14"/>
            <p:cNvSpPr/>
            <p:nvPr/>
          </p:nvSpPr>
          <p:spPr>
            <a:xfrm>
              <a:off x="1322170" y="2945138"/>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6</a:t>
              </a:r>
              <a:endParaRPr lang="en-GB" sz="1400" kern="0" dirty="0">
                <a:solidFill>
                  <a:sysClr val="window" lastClr="FFFFFF"/>
                </a:solidFill>
                <a:latin typeface="Arial"/>
                <a:ea typeface="SimHei"/>
                <a:cs typeface="Arial"/>
              </a:endParaRPr>
            </a:p>
          </p:txBody>
        </p:sp>
        <p:sp>
          <p:nvSpPr>
            <p:cNvPr id="21" name="Oval 20"/>
            <p:cNvSpPr/>
            <p:nvPr/>
          </p:nvSpPr>
          <p:spPr>
            <a:xfrm>
              <a:off x="1322170" y="3319866"/>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7</a:t>
              </a:r>
              <a:endParaRPr lang="en-GB" sz="1400" kern="0" dirty="0">
                <a:solidFill>
                  <a:sysClr val="window" lastClr="FFFFFF"/>
                </a:solidFill>
                <a:latin typeface="Arial"/>
                <a:ea typeface="SimHei"/>
                <a:cs typeface="Arial"/>
              </a:endParaRPr>
            </a:p>
          </p:txBody>
        </p:sp>
      </p:grpSp>
    </p:spTree>
    <p:custDataLst>
      <p:tags r:id="rId1"/>
    </p:custDataLst>
    <p:extLst>
      <p:ext uri="{BB962C8B-B14F-4D97-AF65-F5344CB8AC3E}">
        <p14:creationId xmlns:p14="http://schemas.microsoft.com/office/powerpoint/2010/main" val="28834769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solidFill>
                  <a:prstClr val="white">
                    <a:lumMod val="75000"/>
                  </a:prstClr>
                </a:solidFill>
              </a:rPr>
              <a:pPr/>
              <a:t>2</a:t>
            </a:fld>
            <a:endParaRPr lang="en-US" dirty="0">
              <a:solidFill>
                <a:prstClr val="white">
                  <a:lumMod val="75000"/>
                </a:prstClr>
              </a:solidFill>
            </a:endParaRPr>
          </a:p>
        </p:txBody>
      </p:sp>
      <p:sp>
        <p:nvSpPr>
          <p:cNvPr id="16" name="TextBox 15"/>
          <p:cNvSpPr txBox="1"/>
          <p:nvPr/>
        </p:nvSpPr>
        <p:spPr>
          <a:xfrm>
            <a:off x="143851" y="442531"/>
            <a:ext cx="8542949" cy="430887"/>
          </a:xfrm>
          <a:prstGeom prst="rect">
            <a:avLst/>
          </a:prstGeom>
          <a:noFill/>
        </p:spPr>
        <p:txBody>
          <a:bodyPr wrap="square" rtlCol="0">
            <a:spAutoFit/>
          </a:bodyPr>
          <a:lstStyle/>
          <a:p>
            <a:r>
              <a:rPr lang="en-US" sz="2200" dirty="0" smtClean="0"/>
              <a:t>Differentiated application and review process: 3 approaches</a:t>
            </a:r>
            <a:endParaRPr lang="en-GB" sz="2200" dirty="0"/>
          </a:p>
        </p:txBody>
      </p:sp>
      <p:sp>
        <p:nvSpPr>
          <p:cNvPr id="2" name="Rectangle 1"/>
          <p:cNvSpPr/>
          <p:nvPr/>
        </p:nvSpPr>
        <p:spPr>
          <a:xfrm>
            <a:off x="409935" y="1382673"/>
            <a:ext cx="1232748" cy="485522"/>
          </a:xfrm>
          <a:prstGeom prst="rect">
            <a:avLst/>
          </a:prstGeom>
          <a:solidFill>
            <a:srgbClr val="003F7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smtClean="0">
                <a:solidFill>
                  <a:schemeClr val="bg1"/>
                </a:solidFill>
              </a:rPr>
              <a:t>Program Continuation</a:t>
            </a:r>
            <a:endParaRPr lang="en-US" sz="1100" b="1" dirty="0">
              <a:solidFill>
                <a:schemeClr val="bg1"/>
              </a:solidFill>
            </a:endParaRPr>
          </a:p>
        </p:txBody>
      </p:sp>
      <p:sp>
        <p:nvSpPr>
          <p:cNvPr id="17" name="Rectangle 16"/>
          <p:cNvSpPr/>
          <p:nvPr/>
        </p:nvSpPr>
        <p:spPr>
          <a:xfrm>
            <a:off x="409935" y="3541718"/>
            <a:ext cx="1232748" cy="485522"/>
          </a:xfrm>
          <a:prstGeom prst="rect">
            <a:avLst/>
          </a:prstGeom>
          <a:solidFill>
            <a:srgbClr val="80A0B8"/>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smtClean="0">
                <a:solidFill>
                  <a:prstClr val="black"/>
                </a:solidFill>
              </a:rPr>
              <a:t>Full Proposal</a:t>
            </a:r>
            <a:endParaRPr lang="en-US" sz="1100" b="1" dirty="0">
              <a:solidFill>
                <a:prstClr val="black"/>
              </a:solidFill>
            </a:endParaRPr>
          </a:p>
        </p:txBody>
      </p:sp>
      <p:sp>
        <p:nvSpPr>
          <p:cNvPr id="18" name="Rectangle 17"/>
          <p:cNvSpPr/>
          <p:nvPr/>
        </p:nvSpPr>
        <p:spPr>
          <a:xfrm>
            <a:off x="409935" y="2403987"/>
            <a:ext cx="1232748" cy="485522"/>
          </a:xfrm>
          <a:prstGeom prst="rect">
            <a:avLst/>
          </a:prstGeom>
          <a:solidFill>
            <a:srgbClr val="E3D4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smtClean="0">
                <a:solidFill>
                  <a:prstClr val="black"/>
                </a:solidFill>
              </a:rPr>
              <a:t>Tailored</a:t>
            </a:r>
            <a:endParaRPr lang="en-US" sz="1100" b="1" dirty="0">
              <a:solidFill>
                <a:prstClr val="black"/>
              </a:solidFill>
            </a:endParaRPr>
          </a:p>
        </p:txBody>
      </p:sp>
      <p:sp>
        <p:nvSpPr>
          <p:cNvPr id="19" name="Rectangle 18"/>
          <p:cNvSpPr/>
          <p:nvPr/>
        </p:nvSpPr>
        <p:spPr>
          <a:xfrm>
            <a:off x="2170055" y="3540838"/>
            <a:ext cx="880060" cy="485522"/>
          </a:xfrm>
          <a:prstGeom prst="rect">
            <a:avLst/>
          </a:prstGeom>
          <a:solidFill>
            <a:srgbClr val="80A0B8"/>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smtClean="0">
                <a:solidFill>
                  <a:prstClr val="black"/>
                </a:solidFill>
              </a:rPr>
              <a:t>TRP Full Review</a:t>
            </a:r>
            <a:endParaRPr lang="en-US" sz="1100" b="1" dirty="0">
              <a:solidFill>
                <a:prstClr val="black"/>
              </a:solidFill>
            </a:endParaRPr>
          </a:p>
        </p:txBody>
      </p:sp>
      <p:sp>
        <p:nvSpPr>
          <p:cNvPr id="20" name="Rectangle 19"/>
          <p:cNvSpPr/>
          <p:nvPr/>
        </p:nvSpPr>
        <p:spPr>
          <a:xfrm>
            <a:off x="2158316" y="2395895"/>
            <a:ext cx="891799" cy="485522"/>
          </a:xfrm>
          <a:prstGeom prst="rect">
            <a:avLst/>
          </a:prstGeom>
          <a:solidFill>
            <a:srgbClr val="E3D4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a:solidFill>
                  <a:prstClr val="black"/>
                </a:solidFill>
              </a:rPr>
              <a:t>TRP Tailored Review</a:t>
            </a:r>
          </a:p>
        </p:txBody>
      </p:sp>
      <p:sp>
        <p:nvSpPr>
          <p:cNvPr id="21" name="Rectangle 20"/>
          <p:cNvSpPr/>
          <p:nvPr/>
        </p:nvSpPr>
        <p:spPr>
          <a:xfrm>
            <a:off x="3672359" y="1310978"/>
            <a:ext cx="777012" cy="2716262"/>
          </a:xfrm>
          <a:prstGeom prst="rect">
            <a:avLst/>
          </a:prstGeom>
          <a:solidFill>
            <a:srgbClr val="91628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a:solidFill>
                  <a:schemeClr val="bg1"/>
                </a:solidFill>
              </a:rPr>
              <a:t>Grant-making</a:t>
            </a:r>
          </a:p>
        </p:txBody>
      </p:sp>
      <p:sp>
        <p:nvSpPr>
          <p:cNvPr id="22" name="Rectangle 21"/>
          <p:cNvSpPr/>
          <p:nvPr/>
        </p:nvSpPr>
        <p:spPr>
          <a:xfrm>
            <a:off x="4906787" y="2387576"/>
            <a:ext cx="669129" cy="485522"/>
          </a:xfrm>
          <a:prstGeom prst="rect">
            <a:avLst/>
          </a:prstGeom>
          <a:solidFill>
            <a:schemeClr val="bg1">
              <a:lumMod val="6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smtClean="0">
                <a:solidFill>
                  <a:prstClr val="black"/>
                </a:solidFill>
              </a:rPr>
              <a:t>GAC + Board</a:t>
            </a:r>
            <a:endParaRPr lang="en-US" sz="1100" b="1" dirty="0">
              <a:solidFill>
                <a:prstClr val="black"/>
              </a:solidFill>
            </a:endParaRPr>
          </a:p>
        </p:txBody>
      </p:sp>
      <p:sp>
        <p:nvSpPr>
          <p:cNvPr id="23" name="Pentagon 22"/>
          <p:cNvSpPr/>
          <p:nvPr/>
        </p:nvSpPr>
        <p:spPr>
          <a:xfrm>
            <a:off x="6033332" y="1170773"/>
            <a:ext cx="2303272" cy="3166631"/>
          </a:xfrm>
          <a:prstGeom prst="homePlate">
            <a:avLst>
              <a:gd name="adj" fmla="val 20000"/>
            </a:avLst>
          </a:prstGeom>
          <a:solidFill>
            <a:schemeClr val="accent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prstClr val="black"/>
                </a:solidFill>
              </a:rPr>
              <a:t>Grant Implementation</a:t>
            </a:r>
            <a:endParaRPr lang="en-US" sz="1400" b="1" dirty="0">
              <a:solidFill>
                <a:prstClr val="black"/>
              </a:solidFill>
            </a:endParaRPr>
          </a:p>
        </p:txBody>
      </p:sp>
      <p:cxnSp>
        <p:nvCxnSpPr>
          <p:cNvPr id="5" name="Straight Arrow Connector 4"/>
          <p:cNvCxnSpPr>
            <a:stCxn id="2" idx="3"/>
          </p:cNvCxnSpPr>
          <p:nvPr/>
        </p:nvCxnSpPr>
        <p:spPr>
          <a:xfrm>
            <a:off x="1642683" y="1625434"/>
            <a:ext cx="1977359" cy="0"/>
          </a:xfrm>
          <a:prstGeom prst="straightConnector1">
            <a:avLst/>
          </a:prstGeom>
          <a:ln w="57150">
            <a:solidFill>
              <a:srgbClr val="003F72"/>
            </a:solidFill>
            <a:headEnd w="sm" len="sm"/>
            <a:tailEnd type="triangle" w="sm" len="sm"/>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18" idx="3"/>
            <a:endCxn id="20" idx="1"/>
          </p:cNvCxnSpPr>
          <p:nvPr/>
        </p:nvCxnSpPr>
        <p:spPr>
          <a:xfrm flipV="1">
            <a:off x="1642683" y="2638656"/>
            <a:ext cx="515633" cy="8092"/>
          </a:xfrm>
          <a:prstGeom prst="straightConnector1">
            <a:avLst/>
          </a:prstGeom>
          <a:ln w="57150">
            <a:solidFill>
              <a:srgbClr val="E3D483"/>
            </a:solidFill>
            <a:headEnd w="sm" len="sm"/>
            <a:tailEnd type="triangle" w="sm" len="sm"/>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V="1">
            <a:off x="3121508" y="2634949"/>
            <a:ext cx="527372" cy="10008"/>
          </a:xfrm>
          <a:prstGeom prst="straightConnector1">
            <a:avLst/>
          </a:prstGeom>
          <a:ln w="57150">
            <a:solidFill>
              <a:srgbClr val="E3D483"/>
            </a:solidFill>
            <a:headEnd w="sm" len="sm"/>
            <a:tailEnd type="triangle" w="sm" len="sm"/>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642683" y="3795052"/>
            <a:ext cx="527372" cy="0"/>
          </a:xfrm>
          <a:prstGeom prst="straightConnector1">
            <a:avLst/>
          </a:prstGeom>
          <a:ln w="57150">
            <a:solidFill>
              <a:srgbClr val="80A0B8"/>
            </a:solidFill>
            <a:headEnd w="sm" len="sm"/>
            <a:tailEnd type="triangle" w="sm" len="sm"/>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3092670" y="3795052"/>
            <a:ext cx="527372" cy="2499"/>
          </a:xfrm>
          <a:prstGeom prst="straightConnector1">
            <a:avLst/>
          </a:prstGeom>
          <a:ln w="57150">
            <a:solidFill>
              <a:srgbClr val="80A0B8"/>
            </a:solidFill>
            <a:headEnd w="sm" len="sm"/>
            <a:tailEnd type="triangle" w="sm" len="sm"/>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V="1">
            <a:off x="4473207" y="2638656"/>
            <a:ext cx="424081" cy="4612"/>
          </a:xfrm>
          <a:prstGeom prst="straightConnector1">
            <a:avLst/>
          </a:prstGeom>
          <a:ln w="57150">
            <a:solidFill>
              <a:schemeClr val="bg1">
                <a:lumMod val="65000"/>
              </a:schemeClr>
            </a:solidFill>
            <a:headEnd w="sm" len="sm"/>
            <a:tailEnd type="triangle" w="sm" len="sm"/>
          </a:ln>
          <a:effectLst/>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1882674" y="1355858"/>
            <a:ext cx="1368797" cy="175685"/>
          </a:xfrm>
          <a:prstGeom prst="roundRect">
            <a:avLst>
              <a:gd name="adj" fmla="val 50000"/>
            </a:avLst>
          </a:prstGeom>
          <a:solidFill>
            <a:schemeClr val="bg1"/>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CH" sz="700" dirty="0" smtClean="0">
                <a:solidFill>
                  <a:prstClr val="black"/>
                </a:solidFill>
              </a:rPr>
              <a:t>TRP validation</a:t>
            </a:r>
            <a:endParaRPr lang="fr-CH" sz="700" dirty="0">
              <a:solidFill>
                <a:prstClr val="black"/>
              </a:solidFill>
            </a:endParaRPr>
          </a:p>
        </p:txBody>
      </p:sp>
      <p:cxnSp>
        <p:nvCxnSpPr>
          <p:cNvPr id="33" name="Straight Arrow Connector 32"/>
          <p:cNvCxnSpPr/>
          <p:nvPr/>
        </p:nvCxnSpPr>
        <p:spPr>
          <a:xfrm flipV="1">
            <a:off x="5609251" y="2628031"/>
            <a:ext cx="424081" cy="4612"/>
          </a:xfrm>
          <a:prstGeom prst="straightConnector1">
            <a:avLst/>
          </a:prstGeom>
          <a:ln w="57150">
            <a:solidFill>
              <a:schemeClr val="bg1">
                <a:lumMod val="65000"/>
              </a:schemeClr>
            </a:solidFill>
            <a:headEnd w="sm" len="sm"/>
            <a:tailEnd type="triangle" w="sm" len="sm"/>
          </a:ln>
          <a:effectLst/>
        </p:spPr>
        <p:style>
          <a:lnRef idx="2">
            <a:schemeClr val="accent1"/>
          </a:lnRef>
          <a:fillRef idx="0">
            <a:schemeClr val="accent1"/>
          </a:fillRef>
          <a:effectRef idx="1">
            <a:schemeClr val="accent1"/>
          </a:effectRef>
          <a:fontRef idx="minor">
            <a:schemeClr val="tx1"/>
          </a:fontRef>
        </p:style>
      </p:cxnSp>
      <p:sp>
        <p:nvSpPr>
          <p:cNvPr id="35" name="Right Arrow 34"/>
          <p:cNvSpPr/>
          <p:nvPr/>
        </p:nvSpPr>
        <p:spPr>
          <a:xfrm>
            <a:off x="220452" y="4645350"/>
            <a:ext cx="8467978" cy="439873"/>
          </a:xfrm>
          <a:prstGeom prst="rightArrow">
            <a:avLst/>
          </a:prstGeom>
          <a:solidFill>
            <a:schemeClr val="accent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100" b="1">
              <a:solidFill>
                <a:prstClr val="black"/>
              </a:solidFill>
            </a:endParaRPr>
          </a:p>
        </p:txBody>
      </p:sp>
      <p:sp>
        <p:nvSpPr>
          <p:cNvPr id="36" name="TextBox 35"/>
          <p:cNvSpPr txBox="1"/>
          <p:nvPr/>
        </p:nvSpPr>
        <p:spPr>
          <a:xfrm>
            <a:off x="2151306" y="4742725"/>
            <a:ext cx="4220919" cy="26161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sz="1100" b="1">
                <a:solidFill>
                  <a:prstClr val="black"/>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Implementation ongoing throughout grant lifecycle </a:t>
            </a:r>
          </a:p>
        </p:txBody>
      </p:sp>
      <p:sp>
        <p:nvSpPr>
          <p:cNvPr id="38" name="Rounded Rectangle 37"/>
          <p:cNvSpPr/>
          <p:nvPr/>
        </p:nvSpPr>
        <p:spPr>
          <a:xfrm>
            <a:off x="6033332" y="3555887"/>
            <a:ext cx="1922802" cy="569169"/>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100" i="1" dirty="0" smtClean="0">
                <a:solidFill>
                  <a:schemeClr val="tx1"/>
                </a:solidFill>
              </a:rPr>
              <a:t>Reprogramming request at any time</a:t>
            </a:r>
            <a:endParaRPr lang="en-US" sz="1100" i="1" dirty="0">
              <a:solidFill>
                <a:schemeClr val="tx1"/>
              </a:solidFill>
            </a:endParaRPr>
          </a:p>
        </p:txBody>
      </p:sp>
      <p:pic>
        <p:nvPicPr>
          <p:cNvPr id="25" name="Content Placeholder 6"/>
          <p:cNvPicPr>
            <a:picLocks noGrp="1"/>
          </p:cNvPicPr>
          <p:nvPr>
            <p:ph idx="4294967295"/>
          </p:nvPr>
        </p:nvPicPr>
        <p:blipFill>
          <a:blip r:embed="rId4">
            <a:extLst>
              <a:ext uri="{28A0092B-C50C-407E-A947-70E740481C1C}">
                <a14:useLocalDpi xmlns:a14="http://schemas.microsoft.com/office/drawing/2010/main" val="0"/>
              </a:ext>
            </a:extLst>
          </a:blip>
          <a:srcRect/>
          <a:stretch>
            <a:fillRect/>
          </a:stretch>
        </p:blipFill>
        <p:spPr bwMode="auto">
          <a:xfrm>
            <a:off x="7642120" y="673838"/>
            <a:ext cx="1505700" cy="1274280"/>
          </a:xfrm>
          <a:prstGeom prst="rect">
            <a:avLst/>
          </a:prstGeom>
          <a:noFill/>
        </p:spPr>
      </p:pic>
    </p:spTree>
    <p:custDataLst>
      <p:tags r:id="rId1"/>
    </p:custDataLst>
    <p:extLst>
      <p:ext uri="{BB962C8B-B14F-4D97-AF65-F5344CB8AC3E}">
        <p14:creationId xmlns:p14="http://schemas.microsoft.com/office/powerpoint/2010/main" val="40561122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3</a:t>
            </a:fld>
            <a:endParaRPr lang="en-US" dirty="0"/>
          </a:p>
        </p:txBody>
      </p:sp>
      <p:sp>
        <p:nvSpPr>
          <p:cNvPr id="5" name="Title 1"/>
          <p:cNvSpPr>
            <a:spLocks noGrp="1"/>
          </p:cNvSpPr>
          <p:nvPr>
            <p:ph type="title"/>
          </p:nvPr>
        </p:nvSpPr>
        <p:spPr>
          <a:xfrm>
            <a:off x="541870" y="364060"/>
            <a:ext cx="8064000" cy="857250"/>
          </a:xfrm>
        </p:spPr>
        <p:txBody>
          <a:bodyPr>
            <a:normAutofit/>
          </a:bodyPr>
          <a:lstStyle/>
          <a:p>
            <a:r>
              <a:rPr lang="fr-CH" sz="2200" dirty="0" smtClean="0"/>
              <a:t>Contents</a:t>
            </a:r>
            <a:endParaRPr lang="en-GB" sz="2200" dirty="0"/>
          </a:p>
        </p:txBody>
      </p:sp>
      <p:sp>
        <p:nvSpPr>
          <p:cNvPr id="6" name="Slide Number Placeholder 2"/>
          <p:cNvSpPr txBox="1">
            <a:spLocks/>
          </p:cNvSpPr>
          <p:nvPr/>
        </p:nvSpPr>
        <p:spPr>
          <a:xfrm>
            <a:off x="6211556" y="4047937"/>
            <a:ext cx="2133600" cy="273844"/>
          </a:xfrm>
          <a:prstGeom prst="rect">
            <a:avLst/>
          </a:prstGeom>
        </p:spPr>
        <p:txBody>
          <a:bodyPr vert="horz" lIns="91440" tIns="45720" rIns="91440" bIns="45720" rtlCol="0" anchor="ctr"/>
          <a:lstStyle>
            <a:defPPr>
              <a:defRPr lang="en-US"/>
            </a:defPPr>
            <a:lvl1pPr marL="0" algn="r" defTabSz="457200" rtl="0" eaLnBrk="1" latinLnBrk="0" hangingPunct="1">
              <a:tabLst>
                <a:tab pos="1163638" algn="l"/>
              </a:tabLst>
              <a:defRPr sz="1000" kern="1200">
                <a:solidFill>
                  <a:schemeClr val="bg1">
                    <a:lumMod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D1E3EDB-D7EB-F14E-A6D1-748C03EC5EDC}" type="slidenum">
              <a:rPr lang="en-US" smtClean="0"/>
              <a:pPr/>
              <a:t>3</a:t>
            </a:fld>
            <a:endParaRPr lang="en-US" dirty="0"/>
          </a:p>
        </p:txBody>
      </p:sp>
      <p:grpSp>
        <p:nvGrpSpPr>
          <p:cNvPr id="17" name="Group 16"/>
          <p:cNvGrpSpPr/>
          <p:nvPr/>
        </p:nvGrpSpPr>
        <p:grpSpPr>
          <a:xfrm>
            <a:off x="1633010" y="964936"/>
            <a:ext cx="6199416" cy="3279857"/>
            <a:chOff x="1163322" y="581991"/>
            <a:chExt cx="6199416" cy="3279857"/>
          </a:xfrm>
        </p:grpSpPr>
        <p:sp>
          <p:nvSpPr>
            <p:cNvPr id="2" name="Rectangle 1"/>
            <p:cNvSpPr/>
            <p:nvPr/>
          </p:nvSpPr>
          <p:spPr>
            <a:xfrm>
              <a:off x="1163327" y="953797"/>
              <a:ext cx="6199411" cy="394776"/>
            </a:xfrm>
            <a:prstGeom prst="rect">
              <a:avLst/>
            </a:prstGeom>
            <a:solidFill>
              <a:schemeClr val="bg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7" name="TextBox 6"/>
            <p:cNvSpPr txBox="1"/>
            <p:nvPr/>
          </p:nvSpPr>
          <p:spPr>
            <a:xfrm>
              <a:off x="1163322" y="581991"/>
              <a:ext cx="6035220" cy="3093154"/>
            </a:xfrm>
            <a:prstGeom prst="rect">
              <a:avLst/>
            </a:prstGeom>
            <a:noFill/>
          </p:spPr>
          <p:txBody>
            <a:bodyPr wrap="square" rtlCol="0">
              <a:spAutoFit/>
            </a:bodyPr>
            <a:lstStyle/>
            <a:p>
              <a:pPr marL="633413" lvl="1">
                <a:lnSpc>
                  <a:spcPct val="150000"/>
                </a:lnSpc>
                <a:spcBef>
                  <a:spcPts val="0"/>
                </a:spcBef>
                <a:spcAft>
                  <a:spcPts val="0"/>
                </a:spcAft>
              </a:pPr>
              <a:r>
                <a:rPr lang="en-US" sz="1600" dirty="0" smtClean="0">
                  <a:solidFill>
                    <a:srgbClr val="000000"/>
                  </a:solidFill>
                  <a:cs typeface="Arial" charset="0"/>
                </a:rPr>
                <a:t>Differentiated application process and review process</a:t>
              </a:r>
              <a:endParaRPr lang="en-US" sz="1600" dirty="0">
                <a:solidFill>
                  <a:srgbClr val="000000"/>
                </a:solidFill>
                <a:cs typeface="Arial" charset="0"/>
              </a:endParaRPr>
            </a:p>
            <a:p>
              <a:pPr marL="633413" lvl="1">
                <a:lnSpc>
                  <a:spcPct val="150000"/>
                </a:lnSpc>
                <a:spcBef>
                  <a:spcPts val="0"/>
                </a:spcBef>
                <a:spcAft>
                  <a:spcPts val="0"/>
                </a:spcAft>
              </a:pPr>
              <a:r>
                <a:rPr lang="en-US" sz="1600" dirty="0" smtClean="0">
                  <a:solidFill>
                    <a:srgbClr val="000000"/>
                  </a:solidFill>
                  <a:cs typeface="Arial" charset="0"/>
                </a:rPr>
                <a:t>Key principles and developing process</a:t>
              </a:r>
            </a:p>
            <a:p>
              <a:pPr marL="633413" lvl="1">
                <a:lnSpc>
                  <a:spcPct val="150000"/>
                </a:lnSpc>
                <a:spcBef>
                  <a:spcPts val="0"/>
                </a:spcBef>
                <a:spcAft>
                  <a:spcPts val="0"/>
                </a:spcAft>
              </a:pPr>
              <a:r>
                <a:rPr lang="en-US" sz="1600" dirty="0" smtClean="0">
                  <a:solidFill>
                    <a:srgbClr val="000000"/>
                  </a:solidFill>
                  <a:cs typeface="Arial" charset="0"/>
                </a:rPr>
                <a:t>Program Continuation</a:t>
              </a:r>
            </a:p>
            <a:p>
              <a:pPr marL="633413" lvl="1">
                <a:lnSpc>
                  <a:spcPts val="2100"/>
                </a:lnSpc>
                <a:spcBef>
                  <a:spcPts val="0"/>
                </a:spcBef>
                <a:spcAft>
                  <a:spcPts val="0"/>
                </a:spcAft>
              </a:pPr>
              <a:r>
                <a:rPr lang="en-US" sz="1600" dirty="0" smtClean="0">
                  <a:solidFill>
                    <a:srgbClr val="000000"/>
                  </a:solidFill>
                  <a:cs typeface="Arial" charset="0"/>
                </a:rPr>
                <a:t>Tailored Review</a:t>
              </a:r>
              <a:endParaRPr lang="en-US" sz="1400" dirty="0" smtClean="0">
                <a:solidFill>
                  <a:srgbClr val="000000"/>
                </a:solidFill>
                <a:cs typeface="Arial" charset="0"/>
              </a:endParaRPr>
            </a:p>
            <a:p>
              <a:pPr marL="633413" lvl="1">
                <a:lnSpc>
                  <a:spcPts val="2100"/>
                </a:lnSpc>
                <a:spcBef>
                  <a:spcPts val="0"/>
                </a:spcBef>
                <a:spcAft>
                  <a:spcPts val="0"/>
                </a:spcAft>
              </a:pPr>
              <a:r>
                <a:rPr lang="en-US" sz="1600" dirty="0" smtClean="0">
                  <a:solidFill>
                    <a:srgbClr val="000000"/>
                  </a:solidFill>
                  <a:cs typeface="Arial" charset="0"/>
                </a:rPr>
                <a:t>	</a:t>
              </a:r>
              <a:r>
                <a:rPr lang="en-US" sz="1600" dirty="0" smtClean="0">
                  <a:solidFill>
                    <a:schemeClr val="bg1">
                      <a:lumMod val="50000"/>
                    </a:schemeClr>
                  </a:solidFill>
                  <a:cs typeface="Arial" charset="0"/>
                </a:rPr>
                <a:t>Material Change</a:t>
              </a:r>
            </a:p>
            <a:p>
              <a:pPr marL="633413" lvl="1">
                <a:spcBef>
                  <a:spcPts val="0"/>
                </a:spcBef>
                <a:spcAft>
                  <a:spcPts val="0"/>
                </a:spcAft>
              </a:pPr>
              <a:r>
                <a:rPr lang="en-US" sz="1600" dirty="0" smtClean="0">
                  <a:solidFill>
                    <a:schemeClr val="bg1">
                      <a:lumMod val="50000"/>
                    </a:schemeClr>
                  </a:solidFill>
                  <a:cs typeface="Arial" charset="0"/>
                </a:rPr>
                <a:t>	Transition</a:t>
              </a:r>
            </a:p>
            <a:p>
              <a:pPr marL="633413" lvl="1">
                <a:lnSpc>
                  <a:spcPct val="150000"/>
                </a:lnSpc>
                <a:spcBef>
                  <a:spcPts val="0"/>
                </a:spcBef>
                <a:spcAft>
                  <a:spcPts val="0"/>
                </a:spcAft>
              </a:pPr>
              <a:r>
                <a:rPr lang="en-US" sz="1600" dirty="0" smtClean="0">
                  <a:solidFill>
                    <a:srgbClr val="000000"/>
                  </a:solidFill>
                  <a:cs typeface="Arial" charset="0"/>
                </a:rPr>
                <a:t>Full Review</a:t>
              </a:r>
            </a:p>
            <a:p>
              <a:pPr marL="633413" lvl="1">
                <a:lnSpc>
                  <a:spcPct val="150000"/>
                </a:lnSpc>
                <a:spcBef>
                  <a:spcPts val="0"/>
                </a:spcBef>
                <a:spcAft>
                  <a:spcPts val="0"/>
                </a:spcAft>
              </a:pPr>
              <a:r>
                <a:rPr lang="en-US" sz="1600" dirty="0" smtClean="0">
                  <a:solidFill>
                    <a:srgbClr val="000000"/>
                  </a:solidFill>
                  <a:cs typeface="Arial" charset="0"/>
                </a:rPr>
                <a:t>Core documents</a:t>
              </a:r>
            </a:p>
            <a:p>
              <a:pPr marL="633413" lvl="1">
                <a:lnSpc>
                  <a:spcPct val="150000"/>
                </a:lnSpc>
                <a:spcBef>
                  <a:spcPts val="0"/>
                </a:spcBef>
                <a:spcAft>
                  <a:spcPts val="0"/>
                </a:spcAft>
              </a:pPr>
              <a:r>
                <a:rPr lang="en-US" sz="1600" dirty="0" smtClean="0">
                  <a:solidFill>
                    <a:srgbClr val="000000"/>
                  </a:solidFill>
                  <a:cs typeface="Arial" charset="0"/>
                </a:rPr>
                <a:t>Backup</a:t>
              </a:r>
            </a:p>
          </p:txBody>
        </p:sp>
        <p:cxnSp>
          <p:nvCxnSpPr>
            <p:cNvPr id="8" name="Straight Connector 7"/>
            <p:cNvCxnSpPr/>
            <p:nvPr/>
          </p:nvCxnSpPr>
          <p:spPr>
            <a:xfrm>
              <a:off x="1163323" y="581991"/>
              <a:ext cx="6199413" cy="0"/>
            </a:xfrm>
            <a:prstGeom prst="line">
              <a:avLst/>
            </a:prstGeom>
            <a:noFill/>
            <a:ln w="28575" cap="flat" cmpd="sng" algn="ctr">
              <a:solidFill>
                <a:srgbClr val="003572"/>
              </a:solidFill>
              <a:prstDash val="solid"/>
            </a:ln>
            <a:effectLst/>
          </p:spPr>
        </p:cxnSp>
        <p:cxnSp>
          <p:nvCxnSpPr>
            <p:cNvPr id="9" name="Straight Connector 8"/>
            <p:cNvCxnSpPr/>
            <p:nvPr/>
          </p:nvCxnSpPr>
          <p:spPr>
            <a:xfrm flipV="1">
              <a:off x="1163325" y="3856624"/>
              <a:ext cx="6199413" cy="5224"/>
            </a:xfrm>
            <a:prstGeom prst="line">
              <a:avLst/>
            </a:prstGeom>
            <a:noFill/>
            <a:ln w="28575" cap="flat" cmpd="sng" algn="ctr">
              <a:solidFill>
                <a:srgbClr val="003572"/>
              </a:solidFill>
              <a:prstDash val="solid"/>
            </a:ln>
            <a:effectLst/>
          </p:spPr>
        </p:cxnSp>
        <p:sp>
          <p:nvSpPr>
            <p:cNvPr id="10" name="Oval 9"/>
            <p:cNvSpPr/>
            <p:nvPr/>
          </p:nvSpPr>
          <p:spPr>
            <a:xfrm>
              <a:off x="1322170" y="636809"/>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1</a:t>
              </a:r>
              <a:endParaRPr lang="en-GB" sz="1400" kern="0" dirty="0">
                <a:solidFill>
                  <a:sysClr val="window" lastClr="FFFFFF"/>
                </a:solidFill>
                <a:latin typeface="Arial"/>
                <a:ea typeface="SimHei"/>
                <a:cs typeface="Arial"/>
              </a:endParaRPr>
            </a:p>
          </p:txBody>
        </p:sp>
        <p:sp>
          <p:nvSpPr>
            <p:cNvPr id="11" name="Oval 10"/>
            <p:cNvSpPr/>
            <p:nvPr/>
          </p:nvSpPr>
          <p:spPr>
            <a:xfrm>
              <a:off x="1322170" y="1010691"/>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2</a:t>
              </a:r>
              <a:endParaRPr lang="en-GB" sz="1400" kern="0" dirty="0">
                <a:solidFill>
                  <a:sysClr val="window" lastClr="FFFFFF"/>
                </a:solidFill>
                <a:latin typeface="Arial"/>
                <a:ea typeface="SimHei"/>
                <a:cs typeface="Arial"/>
              </a:endParaRPr>
            </a:p>
          </p:txBody>
        </p:sp>
        <p:sp>
          <p:nvSpPr>
            <p:cNvPr id="12" name="Oval 11"/>
            <p:cNvSpPr/>
            <p:nvPr/>
          </p:nvSpPr>
          <p:spPr>
            <a:xfrm>
              <a:off x="1322170" y="137557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3</a:t>
              </a:r>
              <a:endParaRPr lang="en-GB" sz="1400" kern="0" dirty="0">
                <a:solidFill>
                  <a:sysClr val="window" lastClr="FFFFFF"/>
                </a:solidFill>
                <a:latin typeface="Arial"/>
                <a:ea typeface="SimHei"/>
                <a:cs typeface="Arial"/>
              </a:endParaRPr>
            </a:p>
          </p:txBody>
        </p:sp>
        <p:sp>
          <p:nvSpPr>
            <p:cNvPr id="13" name="Oval 12"/>
            <p:cNvSpPr/>
            <p:nvPr/>
          </p:nvSpPr>
          <p:spPr>
            <a:xfrm>
              <a:off x="1322170" y="1725034"/>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4</a:t>
              </a:r>
              <a:endParaRPr lang="en-GB" sz="1400" kern="0" dirty="0">
                <a:solidFill>
                  <a:sysClr val="window" lastClr="FFFFFF"/>
                </a:solidFill>
                <a:latin typeface="Arial"/>
                <a:ea typeface="SimHei"/>
                <a:cs typeface="Arial"/>
              </a:endParaRPr>
            </a:p>
          </p:txBody>
        </p:sp>
        <p:sp>
          <p:nvSpPr>
            <p:cNvPr id="14" name="Oval 13"/>
            <p:cNvSpPr/>
            <p:nvPr/>
          </p:nvSpPr>
          <p:spPr>
            <a:xfrm>
              <a:off x="1322170" y="253174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5</a:t>
              </a:r>
              <a:endParaRPr lang="en-GB" sz="1400" kern="0" dirty="0">
                <a:solidFill>
                  <a:sysClr val="window" lastClr="FFFFFF"/>
                </a:solidFill>
                <a:latin typeface="Arial"/>
                <a:ea typeface="SimHei"/>
                <a:cs typeface="Arial"/>
              </a:endParaRPr>
            </a:p>
          </p:txBody>
        </p:sp>
        <p:sp>
          <p:nvSpPr>
            <p:cNvPr id="15" name="Oval 14"/>
            <p:cNvSpPr/>
            <p:nvPr/>
          </p:nvSpPr>
          <p:spPr>
            <a:xfrm>
              <a:off x="1322170" y="2945138"/>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6</a:t>
              </a:r>
              <a:endParaRPr lang="en-GB" sz="1400" kern="0" dirty="0">
                <a:solidFill>
                  <a:sysClr val="window" lastClr="FFFFFF"/>
                </a:solidFill>
                <a:latin typeface="Arial"/>
                <a:ea typeface="SimHei"/>
                <a:cs typeface="Arial"/>
              </a:endParaRPr>
            </a:p>
          </p:txBody>
        </p:sp>
        <p:sp>
          <p:nvSpPr>
            <p:cNvPr id="21" name="Oval 20"/>
            <p:cNvSpPr/>
            <p:nvPr/>
          </p:nvSpPr>
          <p:spPr>
            <a:xfrm>
              <a:off x="1322170" y="3319866"/>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7</a:t>
              </a:r>
              <a:endParaRPr lang="en-GB" sz="1400" kern="0" dirty="0">
                <a:solidFill>
                  <a:sysClr val="window" lastClr="FFFFFF"/>
                </a:solidFill>
                <a:latin typeface="Arial"/>
                <a:ea typeface="SimHei"/>
                <a:cs typeface="Arial"/>
              </a:endParaRPr>
            </a:p>
          </p:txBody>
        </p:sp>
      </p:grpSp>
    </p:spTree>
    <p:custDataLst>
      <p:tags r:id="rId1"/>
    </p:custDataLst>
    <p:extLst>
      <p:ext uri="{BB962C8B-B14F-4D97-AF65-F5344CB8AC3E}">
        <p14:creationId xmlns:p14="http://schemas.microsoft.com/office/powerpoint/2010/main" val="13560128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80109" y="4440382"/>
            <a:ext cx="8839200" cy="703118"/>
          </a:xfrm>
          <a:prstGeom prst="rect">
            <a:avLst/>
          </a:prstGeom>
          <a:solidFill>
            <a:schemeClr val="bg1"/>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2" name="Title 1"/>
          <p:cNvSpPr>
            <a:spLocks noGrp="1"/>
          </p:cNvSpPr>
          <p:nvPr>
            <p:ph type="title"/>
          </p:nvPr>
        </p:nvSpPr>
        <p:spPr>
          <a:xfrm>
            <a:off x="429491" y="226765"/>
            <a:ext cx="7969518" cy="488893"/>
          </a:xfrm>
        </p:spPr>
        <p:txBody>
          <a:bodyPr>
            <a:normAutofit/>
          </a:bodyPr>
          <a:lstStyle/>
          <a:p>
            <a:r>
              <a:rPr lang="en-US" b="1" dirty="0" smtClean="0"/>
              <a:t>Key principles of the funding request</a:t>
            </a:r>
            <a:endParaRPr lang="en-GB" b="1" dirty="0"/>
          </a:p>
        </p:txBody>
      </p:sp>
      <p:sp>
        <p:nvSpPr>
          <p:cNvPr id="4" name="Slide Number Placeholder 3"/>
          <p:cNvSpPr>
            <a:spLocks noGrp="1"/>
          </p:cNvSpPr>
          <p:nvPr>
            <p:ph type="sldNum" sz="quarter" idx="12"/>
          </p:nvPr>
        </p:nvSpPr>
        <p:spPr/>
        <p:txBody>
          <a:bodyPr/>
          <a:lstStyle/>
          <a:p>
            <a:fld id="{1D1E3EDB-D7EB-F14E-A6D1-748C03EC5EDC}" type="slidenum">
              <a:rPr lang="en-US" smtClean="0"/>
              <a:t>4</a:t>
            </a:fld>
            <a:endParaRPr lang="en-US" dirty="0"/>
          </a:p>
        </p:txBody>
      </p:sp>
      <p:grpSp>
        <p:nvGrpSpPr>
          <p:cNvPr id="9" name="Group 8"/>
          <p:cNvGrpSpPr/>
          <p:nvPr/>
        </p:nvGrpSpPr>
        <p:grpSpPr>
          <a:xfrm>
            <a:off x="429491" y="938893"/>
            <a:ext cx="3075709" cy="4085281"/>
            <a:chOff x="429491" y="1073727"/>
            <a:chExt cx="3075709" cy="4085281"/>
          </a:xfrm>
        </p:grpSpPr>
        <p:sp>
          <p:nvSpPr>
            <p:cNvPr id="7" name="Rectangle 6"/>
            <p:cNvSpPr/>
            <p:nvPr/>
          </p:nvSpPr>
          <p:spPr>
            <a:xfrm>
              <a:off x="429491" y="1489363"/>
              <a:ext cx="3075709" cy="366964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91350" lvl="2" indent="-285750">
                <a:buFont typeface="Arial" panose="020B0604020202020204" pitchFamily="34" charset="0"/>
                <a:buChar char="•"/>
              </a:pPr>
              <a:r>
                <a:rPr lang="en-US" sz="1200" dirty="0" smtClean="0">
                  <a:solidFill>
                    <a:schemeClr val="tx1">
                      <a:lumMod val="75000"/>
                      <a:lumOff val="25000"/>
                    </a:schemeClr>
                  </a:solidFill>
                </a:rPr>
                <a:t>Enables </a:t>
              </a:r>
              <a:r>
                <a:rPr lang="en-US" sz="1200" dirty="0">
                  <a:solidFill>
                    <a:schemeClr val="tx1">
                      <a:lumMod val="75000"/>
                      <a:lumOff val="25000"/>
                    </a:schemeClr>
                  </a:solidFill>
                </a:rPr>
                <a:t>grants to continue without interruptions when no material change has </a:t>
              </a:r>
              <a:r>
                <a:rPr lang="en-US" sz="1200" dirty="0" smtClean="0">
                  <a:solidFill>
                    <a:schemeClr val="tx1">
                      <a:lumMod val="75000"/>
                      <a:lumOff val="25000"/>
                    </a:schemeClr>
                  </a:solidFill>
                </a:rPr>
                <a:t>occurred</a:t>
              </a:r>
              <a:r>
                <a:rPr lang="en-US" sz="1200" dirty="0">
                  <a:solidFill>
                    <a:schemeClr val="tx1">
                      <a:lumMod val="75000"/>
                      <a:lumOff val="25000"/>
                    </a:schemeClr>
                  </a:solidFill>
                </a:rPr>
                <a:t>.</a:t>
              </a:r>
              <a:endParaRPr lang="en-US" sz="1200" dirty="0" smtClean="0">
                <a:solidFill>
                  <a:schemeClr val="tx1">
                    <a:lumMod val="75000"/>
                    <a:lumOff val="25000"/>
                  </a:schemeClr>
                </a:solidFill>
              </a:endParaRPr>
            </a:p>
            <a:p>
              <a:pPr marL="91350" lvl="2" indent="-285750">
                <a:buFont typeface="Arial" panose="020B0604020202020204" pitchFamily="34" charset="0"/>
                <a:buChar char="•"/>
              </a:pPr>
              <a:endParaRPr lang="en-US" sz="1200" dirty="0">
                <a:solidFill>
                  <a:schemeClr val="tx1">
                    <a:lumMod val="75000"/>
                    <a:lumOff val="25000"/>
                  </a:schemeClr>
                </a:solidFill>
              </a:endParaRPr>
            </a:p>
            <a:p>
              <a:pPr marL="91350" lvl="2" indent="-285750">
                <a:buFont typeface="Arial" panose="020B0604020202020204" pitchFamily="34" charset="0"/>
                <a:buChar char="•"/>
              </a:pPr>
              <a:r>
                <a:rPr lang="en-US" sz="1200" dirty="0">
                  <a:solidFill>
                    <a:schemeClr val="tx1">
                      <a:lumMod val="75000"/>
                      <a:lumOff val="25000"/>
                    </a:schemeClr>
                  </a:solidFill>
                </a:rPr>
                <a:t>Streamlining – one document </a:t>
              </a:r>
              <a:r>
                <a:rPr lang="en-US" sz="1200" dirty="0" smtClean="0">
                  <a:solidFill>
                    <a:schemeClr val="tx1">
                      <a:lumMod val="75000"/>
                      <a:lumOff val="25000"/>
                    </a:schemeClr>
                  </a:solidFill>
                </a:rPr>
                <a:t>only.</a:t>
              </a:r>
            </a:p>
            <a:p>
              <a:pPr marL="91350" lvl="2" indent="-285750">
                <a:buFont typeface="Arial" panose="020B0604020202020204" pitchFamily="34" charset="0"/>
                <a:buChar char="•"/>
              </a:pPr>
              <a:endParaRPr lang="en-US" sz="1200" dirty="0">
                <a:solidFill>
                  <a:schemeClr val="tx1">
                    <a:lumMod val="75000"/>
                    <a:lumOff val="25000"/>
                  </a:schemeClr>
                </a:solidFill>
              </a:endParaRPr>
            </a:p>
            <a:p>
              <a:pPr marL="91350" lvl="2" indent="-285750">
                <a:buFont typeface="Arial" panose="020B0604020202020204" pitchFamily="34" charset="0"/>
                <a:buChar char="•"/>
              </a:pPr>
              <a:r>
                <a:rPr lang="en-US" sz="1200" dirty="0">
                  <a:solidFill>
                    <a:schemeClr val="tx1">
                      <a:lumMod val="75000"/>
                      <a:lumOff val="25000"/>
                    </a:schemeClr>
                  </a:solidFill>
                </a:rPr>
                <a:t>Responses to each question should be brief and should clearly demonstrate how the current investments are in line with achieving maximum impact. </a:t>
              </a:r>
              <a:endParaRPr lang="en-US" sz="1200" dirty="0" smtClean="0">
                <a:solidFill>
                  <a:schemeClr val="tx1">
                    <a:lumMod val="75000"/>
                    <a:lumOff val="25000"/>
                  </a:schemeClr>
                </a:solidFill>
              </a:endParaRPr>
            </a:p>
            <a:p>
              <a:pPr marL="91350" lvl="2" indent="-285750">
                <a:buFont typeface="Arial" panose="020B0604020202020204" pitchFamily="34" charset="0"/>
                <a:buChar char="•"/>
              </a:pPr>
              <a:endParaRPr lang="en-US" sz="1200" dirty="0">
                <a:solidFill>
                  <a:schemeClr val="tx1">
                    <a:lumMod val="75000"/>
                    <a:lumOff val="25000"/>
                  </a:schemeClr>
                </a:solidFill>
              </a:endParaRPr>
            </a:p>
            <a:p>
              <a:pPr marL="91350" lvl="2" indent="-285750">
                <a:buFont typeface="Arial" panose="020B0604020202020204" pitchFamily="34" charset="0"/>
                <a:buChar char="•"/>
              </a:pPr>
              <a:r>
                <a:rPr lang="en-US" sz="1200" dirty="0">
                  <a:solidFill>
                    <a:schemeClr val="tx1">
                      <a:lumMod val="75000"/>
                      <a:lumOff val="25000"/>
                    </a:schemeClr>
                  </a:solidFill>
                </a:rPr>
                <a:t>To avoid lengthy repetition of information available elsewhere, reference to supporting documents and evidence is strongly encouraged, as appropriate, building on existing national and portfolio information. </a:t>
              </a:r>
            </a:p>
            <a:p>
              <a:pPr marL="285750" indent="-285750" algn="ctr">
                <a:buFont typeface="Arial" panose="020B0604020202020204" pitchFamily="34" charset="0"/>
                <a:buChar char="•"/>
              </a:pPr>
              <a:endParaRPr lang="en-US" sz="900" dirty="0" smtClean="0"/>
            </a:p>
          </p:txBody>
        </p:sp>
        <p:sp>
          <p:nvSpPr>
            <p:cNvPr id="8" name="Rectangle 7"/>
            <p:cNvSpPr/>
            <p:nvPr/>
          </p:nvSpPr>
          <p:spPr>
            <a:xfrm>
              <a:off x="429491" y="1073727"/>
              <a:ext cx="3075709" cy="415637"/>
            </a:xfrm>
            <a:prstGeom prst="rect">
              <a:avLst/>
            </a:prstGeom>
            <a:solidFill>
              <a:schemeClr val="tx2"/>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solidFill>
                    <a:schemeClr val="bg1"/>
                  </a:solidFill>
                </a:rPr>
                <a:t>Program Continuation</a:t>
              </a:r>
              <a:endParaRPr lang="en-GB" dirty="0">
                <a:solidFill>
                  <a:schemeClr val="bg1"/>
                </a:solidFill>
              </a:endParaRPr>
            </a:p>
          </p:txBody>
        </p:sp>
      </p:grpSp>
      <p:grpSp>
        <p:nvGrpSpPr>
          <p:cNvPr id="11" name="Group 10"/>
          <p:cNvGrpSpPr/>
          <p:nvPr/>
        </p:nvGrpSpPr>
        <p:grpSpPr>
          <a:xfrm>
            <a:off x="3636818" y="938893"/>
            <a:ext cx="5382491" cy="4085281"/>
            <a:chOff x="429491" y="1073727"/>
            <a:chExt cx="3075709" cy="4085281"/>
          </a:xfrm>
        </p:grpSpPr>
        <p:sp>
          <p:nvSpPr>
            <p:cNvPr id="12" name="Rectangle 11"/>
            <p:cNvSpPr/>
            <p:nvPr/>
          </p:nvSpPr>
          <p:spPr>
            <a:xfrm>
              <a:off x="429491" y="1489363"/>
              <a:ext cx="3075709" cy="366964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lvl="2"/>
              <a:r>
                <a:rPr lang="en-US" sz="1200" dirty="0" smtClean="0">
                  <a:solidFill>
                    <a:schemeClr val="bg1">
                      <a:lumMod val="50000"/>
                    </a:schemeClr>
                  </a:solidFill>
                </a:rPr>
                <a:t>What is different or simplified?</a:t>
              </a:r>
            </a:p>
            <a:p>
              <a:pPr marL="91350" lvl="2" indent="-285750">
                <a:buFont typeface="Arial" panose="020B0604020202020204" pitchFamily="34" charset="0"/>
                <a:buChar char="•"/>
              </a:pPr>
              <a:r>
                <a:rPr lang="en-US" sz="1200" dirty="0" smtClean="0">
                  <a:solidFill>
                    <a:schemeClr val="tx1">
                      <a:lumMod val="75000"/>
                      <a:lumOff val="25000"/>
                    </a:schemeClr>
                  </a:solidFill>
                </a:rPr>
                <a:t>Only </a:t>
              </a:r>
              <a:r>
                <a:rPr lang="en-US" sz="1200" dirty="0">
                  <a:solidFill>
                    <a:schemeClr val="tx1">
                      <a:lumMod val="75000"/>
                      <a:lumOff val="25000"/>
                    </a:schemeClr>
                  </a:solidFill>
                </a:rPr>
                <a:t>one template to fill for the three diseases and RSSH</a:t>
              </a:r>
              <a:r>
                <a:rPr lang="en-US" sz="1200" dirty="0" smtClean="0">
                  <a:solidFill>
                    <a:schemeClr val="tx1">
                      <a:lumMod val="75000"/>
                      <a:lumOff val="25000"/>
                    </a:schemeClr>
                  </a:solidFill>
                </a:rPr>
                <a:t>.</a:t>
              </a:r>
            </a:p>
            <a:p>
              <a:pPr marL="91350" lvl="2" indent="-285750">
                <a:buFont typeface="Arial" panose="020B0604020202020204" pitchFamily="34" charset="0"/>
                <a:buChar char="•"/>
              </a:pPr>
              <a:r>
                <a:rPr lang="en-US" sz="1200" dirty="0" smtClean="0">
                  <a:solidFill>
                    <a:schemeClr val="tx1">
                      <a:lumMod val="75000"/>
                      <a:lumOff val="25000"/>
                    </a:schemeClr>
                  </a:solidFill>
                </a:rPr>
                <a:t>Some questions removed (on the development of the NSP, minimum standards on PR selection and when tables are self-explanatory).</a:t>
              </a:r>
            </a:p>
            <a:p>
              <a:pPr marL="91350" lvl="2" indent="-285750">
                <a:buFont typeface="Arial" panose="020B0604020202020204" pitchFamily="34" charset="0"/>
                <a:buChar char="•"/>
              </a:pPr>
              <a:r>
                <a:rPr lang="en-US" sz="1200" dirty="0">
                  <a:solidFill>
                    <a:schemeClr val="tx1">
                      <a:lumMod val="75000"/>
                      <a:lumOff val="25000"/>
                    </a:schemeClr>
                  </a:solidFill>
                </a:rPr>
                <a:t>Some questions simplified(questions and tables within the narrative and use “yes or no” questions and tables within the narrative).</a:t>
              </a:r>
              <a:endParaRPr lang="en-US" sz="1200" dirty="0" smtClean="0">
                <a:solidFill>
                  <a:schemeClr val="tx1">
                    <a:lumMod val="75000"/>
                    <a:lumOff val="25000"/>
                  </a:schemeClr>
                </a:solidFill>
              </a:endParaRPr>
            </a:p>
            <a:p>
              <a:pPr marL="91350" lvl="2" indent="-285750">
                <a:buFont typeface="Arial" panose="020B0604020202020204" pitchFamily="34" charset="0"/>
                <a:buChar char="•"/>
              </a:pPr>
              <a:r>
                <a:rPr lang="en-US" sz="1200" dirty="0" smtClean="0">
                  <a:solidFill>
                    <a:schemeClr val="tx1">
                      <a:lumMod val="75000"/>
                      <a:lumOff val="25000"/>
                    </a:schemeClr>
                  </a:solidFill>
                </a:rPr>
                <a:t>Less templates and tools to fill</a:t>
              </a:r>
            </a:p>
            <a:p>
              <a:pPr marL="91350" lvl="2" indent="-285750">
                <a:buFont typeface="Arial" panose="020B0604020202020204" pitchFamily="34" charset="0"/>
                <a:buChar char="•"/>
              </a:pPr>
              <a:r>
                <a:rPr lang="en-US" sz="1200" dirty="0" smtClean="0">
                  <a:solidFill>
                    <a:schemeClr val="tx1">
                      <a:lumMod val="75000"/>
                      <a:lumOff val="25000"/>
                    </a:schemeClr>
                  </a:solidFill>
                </a:rPr>
                <a:t>Avoids duplication on effort (building on epi information and using core documents beyond the funding request).</a:t>
              </a:r>
              <a:endParaRPr lang="en-US" sz="1200" dirty="0">
                <a:solidFill>
                  <a:schemeClr val="tx1">
                    <a:lumMod val="75000"/>
                    <a:lumOff val="25000"/>
                  </a:schemeClr>
                </a:solidFill>
              </a:endParaRPr>
            </a:p>
            <a:p>
              <a:pPr marL="91350" lvl="2" indent="-285750">
                <a:buFont typeface="Arial" panose="020B0604020202020204" pitchFamily="34" charset="0"/>
                <a:buChar char="•"/>
              </a:pPr>
              <a:endParaRPr lang="en-US" sz="1200" dirty="0" smtClean="0">
                <a:solidFill>
                  <a:schemeClr val="tx1">
                    <a:lumMod val="75000"/>
                    <a:lumOff val="25000"/>
                  </a:schemeClr>
                </a:solidFill>
              </a:endParaRPr>
            </a:p>
            <a:p>
              <a:pPr marL="0" lvl="2"/>
              <a:r>
                <a:rPr lang="en-US" sz="1200" dirty="0" smtClean="0">
                  <a:solidFill>
                    <a:schemeClr val="tx1"/>
                  </a:solidFill>
                </a:rPr>
                <a:t>What is new?</a:t>
              </a:r>
            </a:p>
            <a:p>
              <a:pPr marL="171450" lvl="2" indent="-171450">
                <a:buFont typeface="Arial" panose="020B0604020202020204" pitchFamily="34" charset="0"/>
                <a:buChar char="•"/>
              </a:pPr>
              <a:r>
                <a:rPr lang="en-US" sz="1200" dirty="0">
                  <a:solidFill>
                    <a:schemeClr val="tx1">
                      <a:lumMod val="75000"/>
                      <a:lumOff val="25000"/>
                    </a:schemeClr>
                  </a:solidFill>
                </a:rPr>
                <a:t>A more robust section on sustainability and co-financing.</a:t>
              </a:r>
            </a:p>
            <a:p>
              <a:pPr marL="171450" lvl="2" indent="-171450">
                <a:buFont typeface="Arial" panose="020B0604020202020204" pitchFamily="34" charset="0"/>
                <a:buChar char="•"/>
              </a:pPr>
              <a:r>
                <a:rPr lang="en-US" sz="1200" dirty="0">
                  <a:solidFill>
                    <a:schemeClr val="tx1">
                      <a:lumMod val="75000"/>
                      <a:lumOff val="25000"/>
                    </a:schemeClr>
                  </a:solidFill>
                </a:rPr>
                <a:t>Request the </a:t>
              </a:r>
              <a:r>
                <a:rPr lang="en-US" sz="1200" dirty="0" err="1">
                  <a:solidFill>
                    <a:schemeClr val="tx1">
                      <a:lumMod val="75000"/>
                      <a:lumOff val="25000"/>
                    </a:schemeClr>
                  </a:solidFill>
                </a:rPr>
                <a:t>LoHp</a:t>
              </a:r>
              <a:r>
                <a:rPr lang="en-US" sz="1200" dirty="0">
                  <a:solidFill>
                    <a:schemeClr val="tx1">
                      <a:lumMod val="75000"/>
                      <a:lumOff val="25000"/>
                    </a:schemeClr>
                  </a:solidFill>
                </a:rPr>
                <a:t> and key assumptions in some instance.</a:t>
              </a:r>
            </a:p>
            <a:p>
              <a:pPr marL="171450" lvl="2" indent="-171450">
                <a:buFont typeface="Arial" panose="020B0604020202020204" pitchFamily="34" charset="0"/>
                <a:buChar char="•"/>
              </a:pPr>
              <a:endParaRPr lang="en-US" sz="1200" dirty="0">
                <a:solidFill>
                  <a:schemeClr val="tx1">
                    <a:lumMod val="75000"/>
                    <a:lumOff val="25000"/>
                  </a:schemeClr>
                </a:solidFill>
              </a:endParaRPr>
            </a:p>
            <a:p>
              <a:pPr marL="0" lvl="2"/>
              <a:r>
                <a:rPr lang="en-US" sz="1200" dirty="0" smtClean="0">
                  <a:solidFill>
                    <a:schemeClr val="tx1"/>
                  </a:solidFill>
                </a:rPr>
                <a:t>What is the same?</a:t>
              </a:r>
            </a:p>
            <a:p>
              <a:pPr marL="171450" lvl="2" indent="-171450">
                <a:buFont typeface="Arial" panose="020B0604020202020204" pitchFamily="34" charset="0"/>
                <a:buChar char="•"/>
              </a:pPr>
              <a:r>
                <a:rPr lang="en-US" sz="1200" dirty="0">
                  <a:solidFill>
                    <a:schemeClr val="tx1">
                      <a:lumMod val="75000"/>
                      <a:lumOff val="25000"/>
                    </a:schemeClr>
                  </a:solidFill>
                </a:rPr>
                <a:t>Application package formed by a narrative, core documents, annexes, CCM ER.</a:t>
              </a:r>
            </a:p>
            <a:p>
              <a:pPr marL="171450" lvl="2" indent="-171450">
                <a:buFont typeface="Arial" panose="020B0604020202020204" pitchFamily="34" charset="0"/>
                <a:buChar char="•"/>
              </a:pPr>
              <a:r>
                <a:rPr lang="en-US" sz="1200" dirty="0">
                  <a:solidFill>
                    <a:schemeClr val="tx1">
                      <a:lumMod val="75000"/>
                      <a:lumOff val="25000"/>
                    </a:schemeClr>
                  </a:solidFill>
                </a:rPr>
                <a:t>Modular framework is still used (although it has been updated).</a:t>
              </a:r>
            </a:p>
            <a:p>
              <a:pPr marL="171450" lvl="2" indent="-171450">
                <a:buFont typeface="Arial" panose="020B0604020202020204" pitchFamily="34" charset="0"/>
                <a:buChar char="•"/>
              </a:pPr>
              <a:r>
                <a:rPr lang="en-US" sz="1200" dirty="0">
                  <a:solidFill>
                    <a:schemeClr val="tx1">
                      <a:lumMod val="75000"/>
                      <a:lumOff val="25000"/>
                    </a:schemeClr>
                  </a:solidFill>
                </a:rPr>
                <a:t>Level of detail of the financial information (key assumptions).</a:t>
              </a:r>
            </a:p>
            <a:p>
              <a:pPr marL="171450" lvl="2" indent="-171450">
                <a:buFont typeface="Arial" panose="020B0604020202020204" pitchFamily="34" charset="0"/>
                <a:buChar char="•"/>
              </a:pPr>
              <a:endParaRPr lang="en-US" sz="1200" dirty="0">
                <a:solidFill>
                  <a:schemeClr val="tx1">
                    <a:lumMod val="75000"/>
                    <a:lumOff val="25000"/>
                  </a:schemeClr>
                </a:solidFill>
              </a:endParaRPr>
            </a:p>
          </p:txBody>
        </p:sp>
        <p:sp>
          <p:nvSpPr>
            <p:cNvPr id="13" name="Rectangle 12"/>
            <p:cNvSpPr/>
            <p:nvPr/>
          </p:nvSpPr>
          <p:spPr>
            <a:xfrm>
              <a:off x="429491" y="1073727"/>
              <a:ext cx="3075709" cy="415637"/>
            </a:xfrm>
            <a:prstGeom prst="rect">
              <a:avLst/>
            </a:prstGeom>
            <a:solidFill>
              <a:schemeClr val="accent1"/>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solidFill>
                    <a:schemeClr val="bg1"/>
                  </a:solidFill>
                </a:rPr>
                <a:t>Tailored and Full</a:t>
              </a:r>
              <a:endParaRPr lang="en-GB" dirty="0">
                <a:solidFill>
                  <a:schemeClr val="bg1"/>
                </a:solidFill>
              </a:endParaRPr>
            </a:p>
          </p:txBody>
        </p:sp>
      </p:grpSp>
      <p:sp>
        <p:nvSpPr>
          <p:cNvPr id="15" name="Title 1"/>
          <p:cNvSpPr txBox="1">
            <a:spLocks/>
          </p:cNvSpPr>
          <p:nvPr/>
        </p:nvSpPr>
        <p:spPr>
          <a:xfrm>
            <a:off x="429491" y="582829"/>
            <a:ext cx="7969518" cy="488893"/>
          </a:xfrm>
          <a:prstGeom prst="rect">
            <a:avLst/>
          </a:prstGeom>
        </p:spPr>
        <p:txBody>
          <a:bodyPr vert="horz" lIns="0" tIns="0" rIns="0" bIns="45720" rtlCol="0" anchor="t" anchorCtr="0">
            <a:normAutofit/>
          </a:bodyPr>
          <a:lstStyle>
            <a:lvl1pPr algn="l" defTabSz="457200" rtl="0" eaLnBrk="1" latinLnBrk="0" hangingPunct="1">
              <a:spcBef>
                <a:spcPct val="0"/>
              </a:spcBef>
              <a:buNone/>
              <a:defRPr sz="2400" kern="1200" baseline="0">
                <a:solidFill>
                  <a:schemeClr val="tx1"/>
                </a:solidFill>
                <a:latin typeface="Arial"/>
                <a:ea typeface="+mj-ea"/>
                <a:cs typeface="+mj-cs"/>
              </a:defRPr>
            </a:lvl1pPr>
          </a:lstStyle>
          <a:p>
            <a:r>
              <a:rPr lang="en-US" sz="1600" dirty="0" smtClean="0">
                <a:solidFill>
                  <a:schemeClr val="tx1">
                    <a:lumMod val="50000"/>
                    <a:lumOff val="50000"/>
                  </a:schemeClr>
                </a:solidFill>
              </a:rPr>
              <a:t>What is new, different or simplified? </a:t>
            </a:r>
            <a:endParaRPr lang="en-GB" sz="1600" dirty="0">
              <a:solidFill>
                <a:schemeClr val="tx1">
                  <a:lumMod val="50000"/>
                  <a:lumOff val="50000"/>
                </a:schemeClr>
              </a:solidFill>
            </a:endParaRPr>
          </a:p>
        </p:txBody>
      </p:sp>
    </p:spTree>
    <p:custDataLst>
      <p:tags r:id="rId1"/>
    </p:custDataLst>
    <p:extLst>
      <p:ext uri="{BB962C8B-B14F-4D97-AF65-F5344CB8AC3E}">
        <p14:creationId xmlns:p14="http://schemas.microsoft.com/office/powerpoint/2010/main" val="8012308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Rectangle 152"/>
          <p:cNvSpPr/>
          <p:nvPr/>
        </p:nvSpPr>
        <p:spPr>
          <a:xfrm>
            <a:off x="2648884" y="4315576"/>
            <a:ext cx="5464008" cy="381745"/>
          </a:xfrm>
          <a:prstGeom prst="rect">
            <a:avLst/>
          </a:prstGeom>
          <a:solidFill>
            <a:schemeClr val="bg1">
              <a:lumMod val="6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prstClr val="black"/>
                </a:solidFill>
              </a:rPr>
              <a:t>Gap tables, Summary Budget, Performance Framework</a:t>
            </a:r>
            <a:endParaRPr lang="en-US" sz="1050" dirty="0">
              <a:solidFill>
                <a:prstClr val="black"/>
              </a:solidFill>
            </a:endParaRPr>
          </a:p>
        </p:txBody>
      </p:sp>
      <p:sp>
        <p:nvSpPr>
          <p:cNvPr id="256" name="Rounded Rectangle 92"/>
          <p:cNvSpPr/>
          <p:nvPr/>
        </p:nvSpPr>
        <p:spPr>
          <a:xfrm>
            <a:off x="7102216" y="1066641"/>
            <a:ext cx="1015334" cy="3635060"/>
          </a:xfrm>
          <a:prstGeom prst="roundRect">
            <a:avLst>
              <a:gd name="adj" fmla="val 9743"/>
            </a:avLst>
          </a:prstGeom>
          <a:solidFill>
            <a:srgbClr val="00B0CA">
              <a:alpha val="16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sp>
        <p:nvSpPr>
          <p:cNvPr id="263" name="Rounded Rectangle 97"/>
          <p:cNvSpPr/>
          <p:nvPr/>
        </p:nvSpPr>
        <p:spPr>
          <a:xfrm>
            <a:off x="2641732" y="371260"/>
            <a:ext cx="978223" cy="4318278"/>
          </a:xfrm>
          <a:prstGeom prst="roundRect">
            <a:avLst>
              <a:gd name="adj" fmla="val 9743"/>
            </a:avLst>
          </a:prstGeom>
          <a:solidFill>
            <a:srgbClr val="69BE28">
              <a:alpha val="16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sp>
        <p:nvSpPr>
          <p:cNvPr id="265" name="Rounded Rectangle 127"/>
          <p:cNvSpPr/>
          <p:nvPr/>
        </p:nvSpPr>
        <p:spPr>
          <a:xfrm>
            <a:off x="3663990" y="263279"/>
            <a:ext cx="1132180" cy="4434042"/>
          </a:xfrm>
          <a:prstGeom prst="roundRect">
            <a:avLst>
              <a:gd name="adj" fmla="val 9743"/>
            </a:avLst>
          </a:prstGeom>
          <a:solidFill>
            <a:srgbClr val="FF7F45">
              <a:alpha val="16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graphicFrame>
        <p:nvGraphicFramePr>
          <p:cNvPr id="28" name="Object 275" hidden="1"/>
          <p:cNvGraphicFramePr>
            <a:graphicFrameLocks noChangeAspect="1"/>
          </p:cNvGraphicFramePr>
          <p:nvPr>
            <p:custDataLst>
              <p:tags r:id="rId3"/>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76"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grpSp>
        <p:nvGrpSpPr>
          <p:cNvPr id="191" name="Group 34"/>
          <p:cNvGrpSpPr/>
          <p:nvPr/>
        </p:nvGrpSpPr>
        <p:grpSpPr>
          <a:xfrm>
            <a:off x="1580437" y="217264"/>
            <a:ext cx="1096775" cy="495080"/>
            <a:chOff x="1454678" y="293464"/>
            <a:chExt cx="1096775" cy="495080"/>
          </a:xfrm>
        </p:grpSpPr>
        <p:sp>
          <p:nvSpPr>
            <p:cNvPr id="18" name="Rounded Rectangle 35"/>
            <p:cNvSpPr/>
            <p:nvPr/>
          </p:nvSpPr>
          <p:spPr>
            <a:xfrm>
              <a:off x="1492576" y="293464"/>
              <a:ext cx="965200" cy="495080"/>
            </a:xfrm>
            <a:prstGeom prst="roundRect">
              <a:avLst>
                <a:gd name="adj" fmla="val 18421"/>
              </a:avLst>
            </a:prstGeom>
            <a:solidFill>
              <a:srgbClr val="C8C8C8"/>
            </a:solidFill>
            <a:ln>
              <a:solidFill>
                <a:srgbClr val="C8C8C8"/>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sp>
          <p:nvSpPr>
            <p:cNvPr id="108" name="TextBox 36"/>
            <p:cNvSpPr txBox="1"/>
            <p:nvPr/>
          </p:nvSpPr>
          <p:spPr>
            <a:xfrm>
              <a:off x="1454678" y="316290"/>
              <a:ext cx="1096775" cy="461665"/>
            </a:xfrm>
            <a:prstGeom prst="rect">
              <a:avLst/>
            </a:prstGeom>
            <a:noFill/>
          </p:spPr>
          <p:txBody>
            <a:bodyPr wrap="none" rtlCol="0">
              <a:spAutoFit/>
            </a:bodyPr>
            <a:lstStyle/>
            <a:p>
              <a:pPr algn="ctr" defTabSz="144000"/>
              <a:r>
                <a:rPr lang="fr-CH" sz="1200" dirty="0" smtClean="0">
                  <a:solidFill>
                    <a:prstClr val="black"/>
                  </a:solidFill>
                </a:rPr>
                <a:t>Concept note</a:t>
              </a:r>
            </a:p>
            <a:p>
              <a:pPr algn="ctr" defTabSz="144000"/>
              <a:r>
                <a:rPr lang="fr-CH" sz="1200" dirty="0" smtClean="0">
                  <a:solidFill>
                    <a:prstClr val="black"/>
                  </a:solidFill>
                </a:rPr>
                <a:t>(Old)</a:t>
              </a:r>
              <a:endParaRPr lang="en-GB" sz="1200" dirty="0">
                <a:solidFill>
                  <a:prstClr val="black"/>
                </a:solidFill>
              </a:endParaRPr>
            </a:p>
          </p:txBody>
        </p:sp>
      </p:grpSp>
      <p:sp>
        <p:nvSpPr>
          <p:cNvPr id="5" name="Rectangle 4"/>
          <p:cNvSpPr/>
          <p:nvPr/>
        </p:nvSpPr>
        <p:spPr>
          <a:xfrm>
            <a:off x="15932" y="4759558"/>
            <a:ext cx="9128068" cy="283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135" name="Group 134"/>
          <p:cNvGrpSpPr/>
          <p:nvPr/>
        </p:nvGrpSpPr>
        <p:grpSpPr>
          <a:xfrm>
            <a:off x="198839" y="1060633"/>
            <a:ext cx="402796" cy="3267842"/>
            <a:chOff x="134970" y="1184309"/>
            <a:chExt cx="1084577" cy="3255099"/>
          </a:xfrm>
        </p:grpSpPr>
        <p:sp>
          <p:nvSpPr>
            <p:cNvPr id="136" name="Rectangle 135"/>
            <p:cNvSpPr/>
            <p:nvPr/>
          </p:nvSpPr>
          <p:spPr>
            <a:xfrm>
              <a:off x="134970" y="1184309"/>
              <a:ext cx="1084572" cy="3241113"/>
            </a:xfrm>
            <a:prstGeom prst="rect">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prstClr val="black"/>
                </a:solidFill>
              </a:endParaRPr>
            </a:p>
          </p:txBody>
        </p:sp>
        <p:sp>
          <p:nvSpPr>
            <p:cNvPr id="138" name="Rectangle 137"/>
            <p:cNvSpPr/>
            <p:nvPr/>
          </p:nvSpPr>
          <p:spPr>
            <a:xfrm>
              <a:off x="160606" y="1806605"/>
              <a:ext cx="1056146" cy="4667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39" name="Rectangle 138"/>
            <p:cNvSpPr/>
            <p:nvPr/>
          </p:nvSpPr>
          <p:spPr>
            <a:xfrm>
              <a:off x="160609" y="2807653"/>
              <a:ext cx="1058938" cy="4672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0" name="Rectangle 139"/>
            <p:cNvSpPr/>
            <p:nvPr/>
          </p:nvSpPr>
          <p:spPr>
            <a:xfrm>
              <a:off x="134973" y="3983272"/>
              <a:ext cx="1084173" cy="45613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242" name="Group 241"/>
          <p:cNvGrpSpPr/>
          <p:nvPr/>
        </p:nvGrpSpPr>
        <p:grpSpPr>
          <a:xfrm>
            <a:off x="6897411" y="791388"/>
            <a:ext cx="2072816" cy="3368511"/>
            <a:chOff x="254344" y="887141"/>
            <a:chExt cx="1948017" cy="3368511"/>
          </a:xfrm>
        </p:grpSpPr>
        <p:sp>
          <p:nvSpPr>
            <p:cNvPr id="243" name="Rectangle 242"/>
            <p:cNvSpPr/>
            <p:nvPr/>
          </p:nvSpPr>
          <p:spPr>
            <a:xfrm>
              <a:off x="441145" y="1099270"/>
              <a:ext cx="965200" cy="3156382"/>
            </a:xfrm>
            <a:prstGeom prst="rect">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prstClr val="black"/>
                </a:solidFill>
              </a:endParaRPr>
            </a:p>
          </p:txBody>
        </p:sp>
        <p:sp>
          <p:nvSpPr>
            <p:cNvPr id="244" name="Rectangle 243"/>
            <p:cNvSpPr/>
            <p:nvPr/>
          </p:nvSpPr>
          <p:spPr>
            <a:xfrm>
              <a:off x="435116" y="887141"/>
              <a:ext cx="965906" cy="287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46" name="Rectangle 245"/>
            <p:cNvSpPr/>
            <p:nvPr/>
          </p:nvSpPr>
          <p:spPr>
            <a:xfrm>
              <a:off x="254344" y="2807653"/>
              <a:ext cx="965200" cy="4672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54" name="Rectangle 253"/>
            <p:cNvSpPr/>
            <p:nvPr/>
          </p:nvSpPr>
          <p:spPr>
            <a:xfrm>
              <a:off x="1484220" y="893440"/>
              <a:ext cx="718141" cy="287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236" name="Group 235"/>
          <p:cNvGrpSpPr/>
          <p:nvPr/>
        </p:nvGrpSpPr>
        <p:grpSpPr>
          <a:xfrm>
            <a:off x="6030756" y="788693"/>
            <a:ext cx="1009629" cy="3291752"/>
            <a:chOff x="251552" y="893440"/>
            <a:chExt cx="967992" cy="3291752"/>
          </a:xfrm>
        </p:grpSpPr>
        <p:sp>
          <p:nvSpPr>
            <p:cNvPr id="237" name="Rectangle 236"/>
            <p:cNvSpPr/>
            <p:nvPr/>
          </p:nvSpPr>
          <p:spPr>
            <a:xfrm>
              <a:off x="254340" y="1099270"/>
              <a:ext cx="965200" cy="3085922"/>
            </a:xfrm>
            <a:prstGeom prst="rect">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prstClr val="black"/>
                </a:solidFill>
              </a:endParaRPr>
            </a:p>
          </p:txBody>
        </p:sp>
        <p:sp>
          <p:nvSpPr>
            <p:cNvPr id="238" name="Rectangle 237"/>
            <p:cNvSpPr/>
            <p:nvPr/>
          </p:nvSpPr>
          <p:spPr>
            <a:xfrm>
              <a:off x="253638" y="893440"/>
              <a:ext cx="965906" cy="287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39" name="Rectangle 238"/>
            <p:cNvSpPr/>
            <p:nvPr/>
          </p:nvSpPr>
          <p:spPr>
            <a:xfrm>
              <a:off x="251552" y="1806605"/>
              <a:ext cx="965200" cy="4667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40" name="Rectangle 239"/>
            <p:cNvSpPr/>
            <p:nvPr/>
          </p:nvSpPr>
          <p:spPr>
            <a:xfrm>
              <a:off x="254344" y="2807653"/>
              <a:ext cx="965200" cy="4672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230" name="Group 229"/>
          <p:cNvGrpSpPr/>
          <p:nvPr/>
        </p:nvGrpSpPr>
        <p:grpSpPr>
          <a:xfrm>
            <a:off x="4848609" y="786291"/>
            <a:ext cx="1142885" cy="3545968"/>
            <a:chOff x="251552" y="893440"/>
            <a:chExt cx="967992" cy="3545968"/>
          </a:xfrm>
        </p:grpSpPr>
        <p:sp>
          <p:nvSpPr>
            <p:cNvPr id="231" name="Rectangle 230"/>
            <p:cNvSpPr/>
            <p:nvPr/>
          </p:nvSpPr>
          <p:spPr>
            <a:xfrm>
              <a:off x="254340" y="1099269"/>
              <a:ext cx="965200" cy="3167779"/>
            </a:xfrm>
            <a:prstGeom prst="rect">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prstClr val="black"/>
                </a:solidFill>
              </a:endParaRPr>
            </a:p>
          </p:txBody>
        </p:sp>
        <p:sp>
          <p:nvSpPr>
            <p:cNvPr id="232" name="Rectangle 231"/>
            <p:cNvSpPr/>
            <p:nvPr/>
          </p:nvSpPr>
          <p:spPr>
            <a:xfrm>
              <a:off x="253638" y="893440"/>
              <a:ext cx="965906" cy="287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33" name="Rectangle 232"/>
            <p:cNvSpPr/>
            <p:nvPr/>
          </p:nvSpPr>
          <p:spPr>
            <a:xfrm>
              <a:off x="251552" y="1806605"/>
              <a:ext cx="965200" cy="4667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34" name="Rectangle 233"/>
            <p:cNvSpPr/>
            <p:nvPr/>
          </p:nvSpPr>
          <p:spPr>
            <a:xfrm>
              <a:off x="254344" y="2807653"/>
              <a:ext cx="965200" cy="4672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35" name="Rectangle 234"/>
            <p:cNvSpPr/>
            <p:nvPr/>
          </p:nvSpPr>
          <p:spPr>
            <a:xfrm>
              <a:off x="253943" y="3983272"/>
              <a:ext cx="965200" cy="45613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207" name="Group 206"/>
          <p:cNvGrpSpPr/>
          <p:nvPr/>
        </p:nvGrpSpPr>
        <p:grpSpPr>
          <a:xfrm>
            <a:off x="3651933" y="796229"/>
            <a:ext cx="1153061" cy="3545968"/>
            <a:chOff x="251552" y="893440"/>
            <a:chExt cx="967992" cy="3545968"/>
          </a:xfrm>
        </p:grpSpPr>
        <p:sp>
          <p:nvSpPr>
            <p:cNvPr id="208" name="Rectangle 207"/>
            <p:cNvSpPr/>
            <p:nvPr/>
          </p:nvSpPr>
          <p:spPr>
            <a:xfrm>
              <a:off x="254340" y="1099269"/>
              <a:ext cx="965200" cy="3157841"/>
            </a:xfrm>
            <a:prstGeom prst="rect">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prstClr val="black"/>
                </a:solidFill>
              </a:endParaRPr>
            </a:p>
          </p:txBody>
        </p:sp>
        <p:sp>
          <p:nvSpPr>
            <p:cNvPr id="223" name="Rectangle 222"/>
            <p:cNvSpPr/>
            <p:nvPr/>
          </p:nvSpPr>
          <p:spPr>
            <a:xfrm>
              <a:off x="253638" y="893440"/>
              <a:ext cx="965906" cy="287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24" name="Rectangle 223"/>
            <p:cNvSpPr/>
            <p:nvPr/>
          </p:nvSpPr>
          <p:spPr>
            <a:xfrm>
              <a:off x="251552" y="1770887"/>
              <a:ext cx="965200" cy="43422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28" name="Rectangle 227"/>
            <p:cNvSpPr/>
            <p:nvPr/>
          </p:nvSpPr>
          <p:spPr>
            <a:xfrm>
              <a:off x="254344" y="2807653"/>
              <a:ext cx="965200" cy="4672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29" name="Rectangle 228"/>
            <p:cNvSpPr/>
            <p:nvPr/>
          </p:nvSpPr>
          <p:spPr>
            <a:xfrm>
              <a:off x="253943" y="3983272"/>
              <a:ext cx="965200" cy="45613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198" name="Group 197"/>
          <p:cNvGrpSpPr/>
          <p:nvPr/>
        </p:nvGrpSpPr>
        <p:grpSpPr>
          <a:xfrm>
            <a:off x="2631595" y="795448"/>
            <a:ext cx="979977" cy="3460966"/>
            <a:chOff x="251552" y="893440"/>
            <a:chExt cx="967992" cy="3978765"/>
          </a:xfrm>
        </p:grpSpPr>
        <p:sp>
          <p:nvSpPr>
            <p:cNvPr id="200" name="Rectangle 199"/>
            <p:cNvSpPr/>
            <p:nvPr/>
          </p:nvSpPr>
          <p:spPr>
            <a:xfrm>
              <a:off x="254340" y="1099269"/>
              <a:ext cx="965200" cy="3772936"/>
            </a:xfrm>
            <a:prstGeom prst="rect">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prstClr val="black"/>
                </a:solidFill>
              </a:endParaRPr>
            </a:p>
          </p:txBody>
        </p:sp>
        <p:sp>
          <p:nvSpPr>
            <p:cNvPr id="202" name="Rectangle 201"/>
            <p:cNvSpPr/>
            <p:nvPr/>
          </p:nvSpPr>
          <p:spPr>
            <a:xfrm>
              <a:off x="253638" y="893440"/>
              <a:ext cx="965906" cy="287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04" name="Rectangle 203"/>
            <p:cNvSpPr/>
            <p:nvPr/>
          </p:nvSpPr>
          <p:spPr>
            <a:xfrm>
              <a:off x="251552" y="1903060"/>
              <a:ext cx="965200" cy="4966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06" name="Rectangle 205"/>
            <p:cNvSpPr/>
            <p:nvPr/>
          </p:nvSpPr>
          <p:spPr>
            <a:xfrm>
              <a:off x="253943" y="3983272"/>
              <a:ext cx="965200" cy="45613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174" name="Group 198"/>
          <p:cNvGrpSpPr/>
          <p:nvPr/>
        </p:nvGrpSpPr>
        <p:grpSpPr>
          <a:xfrm>
            <a:off x="1611750" y="768466"/>
            <a:ext cx="983743" cy="3932122"/>
            <a:chOff x="251552" y="893440"/>
            <a:chExt cx="967992" cy="3932122"/>
          </a:xfrm>
        </p:grpSpPr>
        <p:sp>
          <p:nvSpPr>
            <p:cNvPr id="175" name="Rectangle 200"/>
            <p:cNvSpPr/>
            <p:nvPr/>
          </p:nvSpPr>
          <p:spPr>
            <a:xfrm>
              <a:off x="254340" y="1099270"/>
              <a:ext cx="965201" cy="3726292"/>
            </a:xfrm>
            <a:prstGeom prst="rect">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prstClr val="black"/>
                </a:solidFill>
              </a:endParaRPr>
            </a:p>
          </p:txBody>
        </p:sp>
        <p:sp>
          <p:nvSpPr>
            <p:cNvPr id="176" name="Rectangle 202"/>
            <p:cNvSpPr/>
            <p:nvPr/>
          </p:nvSpPr>
          <p:spPr>
            <a:xfrm>
              <a:off x="253638" y="893440"/>
              <a:ext cx="965906" cy="287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050" dirty="0" smtClean="0">
                  <a:solidFill>
                    <a:schemeClr val="tx1"/>
                  </a:solidFill>
                </a:rPr>
                <a:t>30</a:t>
              </a:r>
              <a:endParaRPr lang="en-GB" sz="1050" dirty="0">
                <a:solidFill>
                  <a:schemeClr val="tx1"/>
                </a:solidFill>
              </a:endParaRPr>
            </a:p>
          </p:txBody>
        </p:sp>
        <p:sp>
          <p:nvSpPr>
            <p:cNvPr id="180" name="Rectangle 204"/>
            <p:cNvSpPr/>
            <p:nvPr/>
          </p:nvSpPr>
          <p:spPr>
            <a:xfrm>
              <a:off x="251552" y="1806605"/>
              <a:ext cx="965200" cy="4667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96" name="Rectangle 240"/>
            <p:cNvSpPr/>
            <p:nvPr/>
          </p:nvSpPr>
          <p:spPr>
            <a:xfrm>
              <a:off x="254344" y="2807653"/>
              <a:ext cx="965200" cy="4672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97" name="Rectangle 244"/>
            <p:cNvSpPr/>
            <p:nvPr/>
          </p:nvSpPr>
          <p:spPr>
            <a:xfrm>
              <a:off x="253943" y="3983272"/>
              <a:ext cx="965200" cy="45613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4" name="Slide Number Placeholder 3"/>
          <p:cNvSpPr>
            <a:spLocks noGrp="1"/>
          </p:cNvSpPr>
          <p:nvPr>
            <p:ph type="sldNum" sz="quarter" idx="12"/>
          </p:nvPr>
        </p:nvSpPr>
        <p:spPr>
          <a:xfrm>
            <a:off x="6467475" y="4674131"/>
            <a:ext cx="2133600" cy="273844"/>
          </a:xfrm>
        </p:spPr>
        <p:txBody>
          <a:bodyPr/>
          <a:lstStyle/>
          <a:p>
            <a:fld id="{1D1E3EDB-D7EB-F14E-A6D1-748C03EC5EDC}" type="slidenum">
              <a:rPr lang="en-US" smtClean="0">
                <a:solidFill>
                  <a:prstClr val="white">
                    <a:lumMod val="75000"/>
                  </a:prstClr>
                </a:solidFill>
              </a:rPr>
              <a:pPr/>
              <a:t>5</a:t>
            </a:fld>
            <a:endParaRPr lang="en-US" dirty="0">
              <a:solidFill>
                <a:prstClr val="white">
                  <a:lumMod val="75000"/>
                </a:prstClr>
              </a:solidFill>
            </a:endParaRPr>
          </a:p>
        </p:txBody>
      </p:sp>
      <p:grpSp>
        <p:nvGrpSpPr>
          <p:cNvPr id="122" name="Group 14"/>
          <p:cNvGrpSpPr/>
          <p:nvPr/>
        </p:nvGrpSpPr>
        <p:grpSpPr>
          <a:xfrm>
            <a:off x="557280" y="768466"/>
            <a:ext cx="1027877" cy="3933235"/>
            <a:chOff x="247441" y="893440"/>
            <a:chExt cx="972103" cy="3961696"/>
          </a:xfrm>
        </p:grpSpPr>
        <p:sp>
          <p:nvSpPr>
            <p:cNvPr id="115" name="Rectangle 15"/>
            <p:cNvSpPr/>
            <p:nvPr/>
          </p:nvSpPr>
          <p:spPr>
            <a:xfrm>
              <a:off x="254340" y="1099269"/>
              <a:ext cx="965200" cy="3755867"/>
            </a:xfrm>
            <a:prstGeom prst="rect">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prstClr val="black"/>
                </a:solidFill>
              </a:endParaRPr>
            </a:p>
          </p:txBody>
        </p:sp>
        <p:sp>
          <p:nvSpPr>
            <p:cNvPr id="116" name="Rectangle 16"/>
            <p:cNvSpPr/>
            <p:nvPr/>
          </p:nvSpPr>
          <p:spPr>
            <a:xfrm>
              <a:off x="253638" y="893440"/>
              <a:ext cx="965906" cy="287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17" name="Rectangle 24"/>
            <p:cNvSpPr/>
            <p:nvPr/>
          </p:nvSpPr>
          <p:spPr>
            <a:xfrm>
              <a:off x="251552" y="1806605"/>
              <a:ext cx="965200" cy="4667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18" name="Rectangle 25"/>
            <p:cNvSpPr/>
            <p:nvPr/>
          </p:nvSpPr>
          <p:spPr>
            <a:xfrm>
              <a:off x="254344" y="2835352"/>
              <a:ext cx="965200" cy="4672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19" name="Rectangle 26"/>
            <p:cNvSpPr/>
            <p:nvPr/>
          </p:nvSpPr>
          <p:spPr>
            <a:xfrm>
              <a:off x="247441" y="4017896"/>
              <a:ext cx="965200" cy="45613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121" name="TextBox 120"/>
          <p:cNvSpPr txBox="1"/>
          <p:nvPr/>
        </p:nvSpPr>
        <p:spPr>
          <a:xfrm>
            <a:off x="384572" y="1183344"/>
            <a:ext cx="1371242" cy="276999"/>
          </a:xfrm>
          <a:prstGeom prst="rect">
            <a:avLst/>
          </a:prstGeom>
          <a:noFill/>
        </p:spPr>
        <p:txBody>
          <a:bodyPr wrap="square" rtlCol="0">
            <a:spAutoFit/>
          </a:bodyPr>
          <a:lstStyle/>
          <a:p>
            <a:pPr algn="ctr"/>
            <a:r>
              <a:rPr lang="en-US" sz="1200" dirty="0" smtClean="0">
                <a:solidFill>
                  <a:prstClr val="black"/>
                </a:solidFill>
              </a:rPr>
              <a:t>Context</a:t>
            </a:r>
          </a:p>
        </p:txBody>
      </p:sp>
      <p:sp>
        <p:nvSpPr>
          <p:cNvPr id="123" name="TextBox 122"/>
          <p:cNvSpPr txBox="1"/>
          <p:nvPr/>
        </p:nvSpPr>
        <p:spPr>
          <a:xfrm>
            <a:off x="568283" y="1684543"/>
            <a:ext cx="1012732" cy="461665"/>
          </a:xfrm>
          <a:prstGeom prst="rect">
            <a:avLst/>
          </a:prstGeom>
          <a:noFill/>
        </p:spPr>
        <p:txBody>
          <a:bodyPr wrap="square" rtlCol="0">
            <a:spAutoFit/>
          </a:bodyPr>
          <a:lstStyle/>
          <a:p>
            <a:pPr algn="ctr"/>
            <a:r>
              <a:rPr lang="en-US" sz="1200" dirty="0" smtClean="0">
                <a:solidFill>
                  <a:prstClr val="black"/>
                </a:solidFill>
              </a:rPr>
              <a:t>Funding</a:t>
            </a:r>
          </a:p>
          <a:p>
            <a:pPr algn="ctr"/>
            <a:r>
              <a:rPr lang="en-US" sz="1200" dirty="0" smtClean="0">
                <a:solidFill>
                  <a:prstClr val="black"/>
                </a:solidFill>
              </a:rPr>
              <a:t>request</a:t>
            </a:r>
            <a:endParaRPr lang="en-US" sz="1200" dirty="0">
              <a:solidFill>
                <a:prstClr val="black"/>
              </a:solidFill>
            </a:endParaRPr>
          </a:p>
        </p:txBody>
      </p:sp>
      <p:sp>
        <p:nvSpPr>
          <p:cNvPr id="124" name="TextBox 123"/>
          <p:cNvSpPr txBox="1"/>
          <p:nvPr/>
        </p:nvSpPr>
        <p:spPr>
          <a:xfrm>
            <a:off x="348398" y="2207458"/>
            <a:ext cx="1497461" cy="430887"/>
          </a:xfrm>
          <a:prstGeom prst="rect">
            <a:avLst/>
          </a:prstGeom>
          <a:noFill/>
        </p:spPr>
        <p:txBody>
          <a:bodyPr wrap="square" rtlCol="0">
            <a:spAutoFit/>
          </a:bodyPr>
          <a:lstStyle/>
          <a:p>
            <a:pPr algn="ctr"/>
            <a:r>
              <a:rPr lang="en-US" sz="1100" dirty="0" smtClean="0">
                <a:solidFill>
                  <a:prstClr val="black"/>
                </a:solidFill>
              </a:rPr>
              <a:t>Implementation</a:t>
            </a:r>
          </a:p>
          <a:p>
            <a:pPr algn="ctr"/>
            <a:r>
              <a:rPr lang="en-US" sz="1100" dirty="0" smtClean="0">
                <a:solidFill>
                  <a:prstClr val="black"/>
                </a:solidFill>
              </a:rPr>
              <a:t>arrangements</a:t>
            </a:r>
            <a:endParaRPr lang="en-US" sz="1100" dirty="0">
              <a:solidFill>
                <a:prstClr val="black"/>
              </a:solidFill>
            </a:endParaRPr>
          </a:p>
        </p:txBody>
      </p:sp>
      <p:sp>
        <p:nvSpPr>
          <p:cNvPr id="125" name="TextBox 124"/>
          <p:cNvSpPr txBox="1"/>
          <p:nvPr/>
        </p:nvSpPr>
        <p:spPr>
          <a:xfrm>
            <a:off x="474865" y="2632602"/>
            <a:ext cx="1172482" cy="600164"/>
          </a:xfrm>
          <a:prstGeom prst="rect">
            <a:avLst/>
          </a:prstGeom>
          <a:noFill/>
        </p:spPr>
        <p:txBody>
          <a:bodyPr wrap="square" rtlCol="0">
            <a:spAutoFit/>
          </a:bodyPr>
          <a:lstStyle/>
          <a:p>
            <a:pPr algn="ctr"/>
            <a:r>
              <a:rPr lang="en-US" sz="1100" dirty="0" smtClean="0">
                <a:solidFill>
                  <a:prstClr val="black"/>
                </a:solidFill>
              </a:rPr>
              <a:t>Risk &amp; mitigation measures</a:t>
            </a:r>
            <a:endParaRPr lang="en-US" sz="1100" dirty="0">
              <a:solidFill>
                <a:prstClr val="black"/>
              </a:solidFill>
            </a:endParaRPr>
          </a:p>
        </p:txBody>
      </p:sp>
      <p:sp>
        <p:nvSpPr>
          <p:cNvPr id="126" name="TextBox 125"/>
          <p:cNvSpPr txBox="1"/>
          <p:nvPr/>
        </p:nvSpPr>
        <p:spPr>
          <a:xfrm>
            <a:off x="386955" y="3222296"/>
            <a:ext cx="1371242" cy="553998"/>
          </a:xfrm>
          <a:prstGeom prst="rect">
            <a:avLst/>
          </a:prstGeom>
          <a:noFill/>
        </p:spPr>
        <p:txBody>
          <a:bodyPr wrap="square" rtlCol="0">
            <a:spAutoFit/>
          </a:bodyPr>
          <a:lstStyle/>
          <a:p>
            <a:pPr algn="ctr"/>
            <a:r>
              <a:rPr lang="en-US" sz="950" dirty="0" smtClean="0">
                <a:solidFill>
                  <a:prstClr val="black"/>
                </a:solidFill>
              </a:rPr>
              <a:t>Funding landscape</a:t>
            </a:r>
          </a:p>
          <a:p>
            <a:pPr algn="ctr"/>
            <a:r>
              <a:rPr lang="en-US" sz="1000" dirty="0" smtClean="0">
                <a:solidFill>
                  <a:prstClr val="black"/>
                </a:solidFill>
              </a:rPr>
              <a:t>Co-financing  &amp; sustainability</a:t>
            </a:r>
            <a:endParaRPr lang="en-US" sz="1000" dirty="0">
              <a:solidFill>
                <a:prstClr val="black"/>
              </a:solidFill>
            </a:endParaRPr>
          </a:p>
        </p:txBody>
      </p:sp>
      <p:sp>
        <p:nvSpPr>
          <p:cNvPr id="127" name="TextBox 126"/>
          <p:cNvSpPr txBox="1"/>
          <p:nvPr/>
        </p:nvSpPr>
        <p:spPr>
          <a:xfrm>
            <a:off x="410587" y="3960942"/>
            <a:ext cx="1371242" cy="276999"/>
          </a:xfrm>
          <a:prstGeom prst="rect">
            <a:avLst/>
          </a:prstGeom>
          <a:noFill/>
        </p:spPr>
        <p:txBody>
          <a:bodyPr wrap="square" rtlCol="0">
            <a:spAutoFit/>
          </a:bodyPr>
          <a:lstStyle/>
          <a:p>
            <a:pPr algn="ctr"/>
            <a:r>
              <a:rPr lang="en-US" sz="1200" dirty="0" smtClean="0">
                <a:solidFill>
                  <a:prstClr val="black"/>
                </a:solidFill>
              </a:rPr>
              <a:t>PAAR </a:t>
            </a:r>
          </a:p>
        </p:txBody>
      </p:sp>
      <p:sp>
        <p:nvSpPr>
          <p:cNvPr id="134" name="TextBox 133"/>
          <p:cNvSpPr txBox="1"/>
          <p:nvPr/>
        </p:nvSpPr>
        <p:spPr>
          <a:xfrm>
            <a:off x="561626" y="4282842"/>
            <a:ext cx="1045849" cy="261610"/>
          </a:xfrm>
          <a:prstGeom prst="rect">
            <a:avLst/>
          </a:prstGeom>
          <a:noFill/>
        </p:spPr>
        <p:txBody>
          <a:bodyPr wrap="square" rtlCol="0">
            <a:spAutoFit/>
          </a:bodyPr>
          <a:lstStyle/>
          <a:p>
            <a:pPr algn="ctr"/>
            <a:r>
              <a:rPr lang="en-US" sz="1100" dirty="0" smtClean="0">
                <a:solidFill>
                  <a:prstClr val="black"/>
                </a:solidFill>
              </a:rPr>
              <a:t> Core Docs</a:t>
            </a:r>
            <a:endParaRPr lang="en-US" sz="1100" dirty="0">
              <a:solidFill>
                <a:prstClr val="black"/>
              </a:solidFill>
            </a:endParaRPr>
          </a:p>
        </p:txBody>
      </p:sp>
      <p:grpSp>
        <p:nvGrpSpPr>
          <p:cNvPr id="184" name="Group 183"/>
          <p:cNvGrpSpPr/>
          <p:nvPr/>
        </p:nvGrpSpPr>
        <p:grpSpPr>
          <a:xfrm>
            <a:off x="3638005" y="223031"/>
            <a:ext cx="1136269" cy="4044467"/>
            <a:chOff x="3605546" y="299231"/>
            <a:chExt cx="1136269" cy="4044467"/>
          </a:xfrm>
        </p:grpSpPr>
        <p:sp>
          <p:nvSpPr>
            <p:cNvPr id="20" name="Rounded Rectangle 19"/>
            <p:cNvSpPr/>
            <p:nvPr/>
          </p:nvSpPr>
          <p:spPr>
            <a:xfrm>
              <a:off x="3633823" y="299231"/>
              <a:ext cx="1107992" cy="495204"/>
            </a:xfrm>
            <a:prstGeom prst="roundRect">
              <a:avLst>
                <a:gd name="adj" fmla="val 18421"/>
              </a:avLst>
            </a:prstGeom>
            <a:solidFill>
              <a:srgbClr val="FF7F45"/>
            </a:solidFill>
            <a:ln>
              <a:solidFill>
                <a:srgbClr val="FF7F45"/>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sp>
          <p:nvSpPr>
            <p:cNvPr id="152" name="Rectangle 151"/>
            <p:cNvSpPr/>
            <p:nvPr/>
          </p:nvSpPr>
          <p:spPr>
            <a:xfrm>
              <a:off x="3605546" y="3772920"/>
              <a:ext cx="1128550" cy="5707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190" name="Group 39"/>
          <p:cNvGrpSpPr/>
          <p:nvPr/>
        </p:nvGrpSpPr>
        <p:grpSpPr>
          <a:xfrm>
            <a:off x="2591346" y="220115"/>
            <a:ext cx="1079247" cy="2468625"/>
            <a:chOff x="2540227" y="296315"/>
            <a:chExt cx="1079247" cy="2468625"/>
          </a:xfrm>
        </p:grpSpPr>
        <p:grpSp>
          <p:nvGrpSpPr>
            <p:cNvPr id="189" name="Group 40"/>
            <p:cNvGrpSpPr/>
            <p:nvPr/>
          </p:nvGrpSpPr>
          <p:grpSpPr>
            <a:xfrm>
              <a:off x="2540227" y="296315"/>
              <a:ext cx="1079247" cy="495080"/>
              <a:chOff x="2540227" y="296315"/>
              <a:chExt cx="1079247" cy="495080"/>
            </a:xfrm>
          </p:grpSpPr>
          <p:sp>
            <p:nvSpPr>
              <p:cNvPr id="19" name="Rounded Rectangle 42"/>
              <p:cNvSpPr/>
              <p:nvPr/>
            </p:nvSpPr>
            <p:spPr>
              <a:xfrm>
                <a:off x="2584009" y="296315"/>
                <a:ext cx="965200" cy="495080"/>
              </a:xfrm>
              <a:prstGeom prst="roundRect">
                <a:avLst>
                  <a:gd name="adj" fmla="val 18421"/>
                </a:avLst>
              </a:prstGeom>
              <a:solidFill>
                <a:srgbClr val="69BE28"/>
              </a:solidFill>
              <a:ln>
                <a:solidFill>
                  <a:srgbClr val="69BE28"/>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sp>
            <p:nvSpPr>
              <p:cNvPr id="109" name="TextBox 43"/>
              <p:cNvSpPr txBox="1"/>
              <p:nvPr/>
            </p:nvSpPr>
            <p:spPr>
              <a:xfrm>
                <a:off x="2540227" y="360022"/>
                <a:ext cx="1079247" cy="307777"/>
              </a:xfrm>
              <a:prstGeom prst="rect">
                <a:avLst/>
              </a:prstGeom>
              <a:noFill/>
            </p:spPr>
            <p:txBody>
              <a:bodyPr wrap="square" rtlCol="0">
                <a:spAutoFit/>
              </a:bodyPr>
              <a:lstStyle/>
              <a:p>
                <a:pPr algn="ctr"/>
                <a:r>
                  <a:rPr lang="en-US" sz="1400" dirty="0" smtClean="0">
                    <a:solidFill>
                      <a:prstClr val="black"/>
                    </a:solidFill>
                  </a:rPr>
                  <a:t>Full review</a:t>
                </a:r>
                <a:endParaRPr lang="en-US" sz="1400" dirty="0">
                  <a:solidFill>
                    <a:prstClr val="black"/>
                  </a:solidFill>
                </a:endParaRPr>
              </a:p>
            </p:txBody>
          </p:sp>
        </p:grpSp>
        <p:sp>
          <p:nvSpPr>
            <p:cNvPr id="95" name="Rounded Rectangle 41"/>
            <p:cNvSpPr/>
            <p:nvPr/>
          </p:nvSpPr>
          <p:spPr>
            <a:xfrm>
              <a:off x="2578319" y="645730"/>
              <a:ext cx="988165" cy="2119210"/>
            </a:xfrm>
            <a:prstGeom prst="roundRect">
              <a:avLst>
                <a:gd name="adj" fmla="val 9743"/>
              </a:avLst>
            </a:prstGeom>
            <a:solidFill>
              <a:srgbClr val="69BE28">
                <a:alpha val="16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grpSp>
      <p:grpSp>
        <p:nvGrpSpPr>
          <p:cNvPr id="182" name="Group 49"/>
          <p:cNvGrpSpPr/>
          <p:nvPr/>
        </p:nvGrpSpPr>
        <p:grpSpPr>
          <a:xfrm>
            <a:off x="4834009" y="220115"/>
            <a:ext cx="1162631" cy="4452961"/>
            <a:chOff x="4670150" y="296315"/>
            <a:chExt cx="1162631" cy="3607737"/>
          </a:xfrm>
        </p:grpSpPr>
        <p:grpSp>
          <p:nvGrpSpPr>
            <p:cNvPr id="181" name="Group 50"/>
            <p:cNvGrpSpPr/>
            <p:nvPr/>
          </p:nvGrpSpPr>
          <p:grpSpPr>
            <a:xfrm>
              <a:off x="4684750" y="296315"/>
              <a:ext cx="1140076" cy="495080"/>
              <a:chOff x="4684750" y="296315"/>
              <a:chExt cx="1140076" cy="495080"/>
            </a:xfrm>
          </p:grpSpPr>
          <p:sp>
            <p:nvSpPr>
              <p:cNvPr id="21" name="Rounded Rectangle 52"/>
              <p:cNvSpPr/>
              <p:nvPr/>
            </p:nvSpPr>
            <p:spPr>
              <a:xfrm>
                <a:off x="4684750" y="296315"/>
                <a:ext cx="1140076" cy="495080"/>
              </a:xfrm>
              <a:prstGeom prst="roundRect">
                <a:avLst>
                  <a:gd name="adj" fmla="val 18421"/>
                </a:avLst>
              </a:prstGeom>
              <a:solidFill>
                <a:srgbClr val="91628F"/>
              </a:solidFill>
              <a:ln>
                <a:solidFill>
                  <a:srgbClr val="91628F"/>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sp>
            <p:nvSpPr>
              <p:cNvPr id="111" name="TextBox 53"/>
              <p:cNvSpPr txBox="1"/>
              <p:nvPr/>
            </p:nvSpPr>
            <p:spPr>
              <a:xfrm>
                <a:off x="4787170" y="360022"/>
                <a:ext cx="1006602" cy="307777"/>
              </a:xfrm>
              <a:prstGeom prst="rect">
                <a:avLst/>
              </a:prstGeom>
              <a:noFill/>
            </p:spPr>
            <p:txBody>
              <a:bodyPr wrap="square" rtlCol="0">
                <a:spAutoFit/>
              </a:bodyPr>
              <a:lstStyle/>
              <a:p>
                <a:pPr algn="ctr"/>
                <a:r>
                  <a:rPr lang="en-US" sz="1400" dirty="0" smtClean="0">
                    <a:solidFill>
                      <a:prstClr val="black"/>
                    </a:solidFill>
                  </a:rPr>
                  <a:t>COEs</a:t>
                </a:r>
              </a:p>
            </p:txBody>
          </p:sp>
        </p:grpSp>
        <p:sp>
          <p:nvSpPr>
            <p:cNvPr id="97" name="Rounded Rectangle 51"/>
            <p:cNvSpPr/>
            <p:nvPr/>
          </p:nvSpPr>
          <p:spPr>
            <a:xfrm>
              <a:off x="4670150" y="645729"/>
              <a:ext cx="1162631" cy="3258323"/>
            </a:xfrm>
            <a:prstGeom prst="roundRect">
              <a:avLst>
                <a:gd name="adj" fmla="val 9743"/>
              </a:avLst>
            </a:prstGeom>
            <a:solidFill>
              <a:srgbClr val="91628F">
                <a:alpha val="16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grpSp>
      <p:grpSp>
        <p:nvGrpSpPr>
          <p:cNvPr id="187" name="Group 59"/>
          <p:cNvGrpSpPr/>
          <p:nvPr/>
        </p:nvGrpSpPr>
        <p:grpSpPr>
          <a:xfrm>
            <a:off x="7072545" y="218171"/>
            <a:ext cx="1099726" cy="2462434"/>
            <a:chOff x="6946786" y="294371"/>
            <a:chExt cx="1099726" cy="2605086"/>
          </a:xfrm>
        </p:grpSpPr>
        <p:grpSp>
          <p:nvGrpSpPr>
            <p:cNvPr id="178" name="Group 60"/>
            <p:cNvGrpSpPr/>
            <p:nvPr/>
          </p:nvGrpSpPr>
          <p:grpSpPr>
            <a:xfrm>
              <a:off x="6946786" y="294371"/>
              <a:ext cx="1099726" cy="477285"/>
              <a:chOff x="6946786" y="294371"/>
              <a:chExt cx="1099726" cy="477285"/>
            </a:xfrm>
          </p:grpSpPr>
          <p:sp>
            <p:nvSpPr>
              <p:cNvPr id="23" name="Rounded Rectangle 62"/>
              <p:cNvSpPr/>
              <p:nvPr/>
            </p:nvSpPr>
            <p:spPr>
              <a:xfrm>
                <a:off x="6972499" y="294371"/>
                <a:ext cx="1047171" cy="477285"/>
              </a:xfrm>
              <a:prstGeom prst="roundRect">
                <a:avLst>
                  <a:gd name="adj" fmla="val 18421"/>
                </a:avLst>
              </a:prstGeom>
              <a:solidFill>
                <a:srgbClr val="00B0CA"/>
              </a:solidFill>
              <a:ln>
                <a:solidFill>
                  <a:srgbClr val="00B0CA"/>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sp>
            <p:nvSpPr>
              <p:cNvPr id="113" name="TextBox 63"/>
              <p:cNvSpPr txBox="1"/>
              <p:nvPr/>
            </p:nvSpPr>
            <p:spPr>
              <a:xfrm>
                <a:off x="6946786" y="297537"/>
                <a:ext cx="1099726" cy="461665"/>
              </a:xfrm>
              <a:prstGeom prst="rect">
                <a:avLst/>
              </a:prstGeom>
              <a:noFill/>
            </p:spPr>
            <p:txBody>
              <a:bodyPr wrap="square" rtlCol="0">
                <a:spAutoFit/>
              </a:bodyPr>
              <a:lstStyle/>
              <a:p>
                <a:pPr algn="ctr"/>
                <a:r>
                  <a:rPr lang="en-US" sz="1200" dirty="0" smtClean="0">
                    <a:solidFill>
                      <a:prstClr val="black"/>
                    </a:solidFill>
                  </a:rPr>
                  <a:t>National Strategy</a:t>
                </a:r>
                <a:r>
                  <a:rPr lang="en-US" sz="1200" dirty="0">
                    <a:solidFill>
                      <a:prstClr val="black"/>
                    </a:solidFill>
                  </a:rPr>
                  <a:t> </a:t>
                </a:r>
                <a:r>
                  <a:rPr lang="en-US" sz="1200" dirty="0" smtClean="0">
                    <a:solidFill>
                      <a:prstClr val="black"/>
                    </a:solidFill>
                  </a:rPr>
                  <a:t>Pilot</a:t>
                </a:r>
                <a:endParaRPr lang="en-US" sz="1200" dirty="0">
                  <a:solidFill>
                    <a:prstClr val="black"/>
                  </a:solidFill>
                </a:endParaRPr>
              </a:p>
            </p:txBody>
          </p:sp>
        </p:grpSp>
        <p:sp>
          <p:nvSpPr>
            <p:cNvPr id="99" name="Rounded Rectangle 61"/>
            <p:cNvSpPr/>
            <p:nvPr/>
          </p:nvSpPr>
          <p:spPr>
            <a:xfrm>
              <a:off x="6968629" y="667799"/>
              <a:ext cx="1034786" cy="2231658"/>
            </a:xfrm>
            <a:prstGeom prst="roundRect">
              <a:avLst>
                <a:gd name="adj" fmla="val 9743"/>
              </a:avLst>
            </a:prstGeom>
            <a:solidFill>
              <a:srgbClr val="00B0CA">
                <a:alpha val="16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grpSp>
      <p:grpSp>
        <p:nvGrpSpPr>
          <p:cNvPr id="185" name="Group 81"/>
          <p:cNvGrpSpPr/>
          <p:nvPr/>
        </p:nvGrpSpPr>
        <p:grpSpPr>
          <a:xfrm>
            <a:off x="3510304" y="177351"/>
            <a:ext cx="1428758" cy="2509849"/>
            <a:chOff x="3596029" y="253551"/>
            <a:chExt cx="1428758" cy="4582207"/>
          </a:xfrm>
        </p:grpSpPr>
        <p:sp>
          <p:nvSpPr>
            <p:cNvPr id="96" name="Rounded Rectangle 82"/>
            <p:cNvSpPr/>
            <p:nvPr/>
          </p:nvSpPr>
          <p:spPr>
            <a:xfrm>
              <a:off x="3726190" y="488475"/>
              <a:ext cx="1149191" cy="4347283"/>
            </a:xfrm>
            <a:prstGeom prst="roundRect">
              <a:avLst>
                <a:gd name="adj" fmla="val 9743"/>
              </a:avLst>
            </a:prstGeom>
            <a:solidFill>
              <a:srgbClr val="FF7F45">
                <a:alpha val="16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sp>
          <p:nvSpPr>
            <p:cNvPr id="110" name="TextBox 83"/>
            <p:cNvSpPr txBox="1"/>
            <p:nvPr/>
          </p:nvSpPr>
          <p:spPr>
            <a:xfrm>
              <a:off x="3596029" y="253551"/>
              <a:ext cx="1428758" cy="584775"/>
            </a:xfrm>
            <a:prstGeom prst="rect">
              <a:avLst/>
            </a:prstGeom>
            <a:noFill/>
          </p:spPr>
          <p:txBody>
            <a:bodyPr wrap="square" rtlCol="0">
              <a:spAutoFit/>
            </a:bodyPr>
            <a:lstStyle/>
            <a:p>
              <a:pPr algn="ctr"/>
              <a:r>
                <a:rPr lang="en-US" sz="1200" dirty="0" smtClean="0">
                  <a:solidFill>
                    <a:prstClr val="black"/>
                  </a:solidFill>
                </a:rPr>
                <a:t>Material</a:t>
              </a:r>
            </a:p>
            <a:p>
              <a:pPr algn="ctr"/>
              <a:r>
                <a:rPr lang="en-US" sz="1200" dirty="0" smtClean="0">
                  <a:solidFill>
                    <a:prstClr val="black"/>
                  </a:solidFill>
                </a:rPr>
                <a:t>change</a:t>
              </a:r>
            </a:p>
            <a:p>
              <a:pPr algn="ctr"/>
              <a:r>
                <a:rPr lang="en-US" sz="800" i="1" dirty="0" smtClean="0">
                  <a:solidFill>
                    <a:prstClr val="white"/>
                  </a:solidFill>
                </a:rPr>
                <a:t>Focused on changes</a:t>
              </a:r>
            </a:p>
          </p:txBody>
        </p:sp>
      </p:grpSp>
      <p:sp>
        <p:nvSpPr>
          <p:cNvPr id="183" name="TextBox 182"/>
          <p:cNvSpPr txBox="1"/>
          <p:nvPr/>
        </p:nvSpPr>
        <p:spPr>
          <a:xfrm>
            <a:off x="1488282" y="4266500"/>
            <a:ext cx="1242130" cy="430887"/>
          </a:xfrm>
          <a:prstGeom prst="rect">
            <a:avLst/>
          </a:prstGeom>
          <a:noFill/>
        </p:spPr>
        <p:txBody>
          <a:bodyPr wrap="square" rtlCol="0">
            <a:spAutoFit/>
          </a:bodyPr>
          <a:lstStyle/>
          <a:p>
            <a:pPr algn="ctr"/>
            <a:r>
              <a:rPr lang="en-US" sz="1100" dirty="0" smtClean="0">
                <a:solidFill>
                  <a:prstClr val="black"/>
                </a:solidFill>
              </a:rPr>
              <a:t>Modular template</a:t>
            </a:r>
            <a:endParaRPr lang="en-US" sz="1100" dirty="0" smtClean="0">
              <a:solidFill>
                <a:prstClr val="black">
                  <a:lumMod val="50000"/>
                  <a:lumOff val="50000"/>
                </a:prstClr>
              </a:solidFill>
            </a:endParaRPr>
          </a:p>
        </p:txBody>
      </p:sp>
      <p:sp>
        <p:nvSpPr>
          <p:cNvPr id="194" name="TextBox 193"/>
          <p:cNvSpPr txBox="1"/>
          <p:nvPr/>
        </p:nvSpPr>
        <p:spPr>
          <a:xfrm>
            <a:off x="2498755" y="1702998"/>
            <a:ext cx="1242130" cy="415498"/>
          </a:xfrm>
          <a:prstGeom prst="rect">
            <a:avLst/>
          </a:prstGeom>
          <a:noFill/>
        </p:spPr>
        <p:txBody>
          <a:bodyPr wrap="square" rtlCol="0">
            <a:spAutoFit/>
          </a:bodyPr>
          <a:lstStyle/>
          <a:p>
            <a:pPr algn="ctr"/>
            <a:r>
              <a:rPr lang="en-US" sz="1050" dirty="0" smtClean="0">
                <a:solidFill>
                  <a:prstClr val="black"/>
                </a:solidFill>
              </a:rPr>
              <a:t>Disease-specific</a:t>
            </a:r>
            <a:r>
              <a:rPr lang="en-US" sz="1050" dirty="0">
                <a:solidFill>
                  <a:prstClr val="black"/>
                </a:solidFill>
              </a:rPr>
              <a:t> </a:t>
            </a:r>
            <a:endParaRPr lang="en-US" sz="1050" dirty="0" smtClean="0">
              <a:solidFill>
                <a:prstClr val="black"/>
              </a:solidFill>
            </a:endParaRPr>
          </a:p>
          <a:p>
            <a:pPr algn="ctr"/>
            <a:r>
              <a:rPr lang="en-US" sz="1050" dirty="0" smtClean="0">
                <a:solidFill>
                  <a:prstClr val="black"/>
                </a:solidFill>
              </a:rPr>
              <a:t> &amp; RSSH split</a:t>
            </a:r>
          </a:p>
        </p:txBody>
      </p:sp>
      <p:sp>
        <p:nvSpPr>
          <p:cNvPr id="214" name="Rectangle 213"/>
          <p:cNvSpPr/>
          <p:nvPr/>
        </p:nvSpPr>
        <p:spPr>
          <a:xfrm>
            <a:off x="7110735" y="3166973"/>
            <a:ext cx="1014257" cy="6732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prstClr val="black"/>
                </a:solidFill>
              </a:rPr>
              <a:t>Y/N answers with shorter </a:t>
            </a:r>
          </a:p>
          <a:p>
            <a:pPr algn="ctr"/>
            <a:r>
              <a:rPr lang="en-US" sz="1100" dirty="0" smtClean="0">
                <a:solidFill>
                  <a:prstClr val="black"/>
                </a:solidFill>
              </a:rPr>
              <a:t>narrative</a:t>
            </a:r>
            <a:endParaRPr lang="en-US" sz="900" dirty="0">
              <a:solidFill>
                <a:prstClr val="black">
                  <a:lumMod val="50000"/>
                  <a:lumOff val="50000"/>
                </a:prstClr>
              </a:solidFill>
            </a:endParaRPr>
          </a:p>
        </p:txBody>
      </p:sp>
      <p:sp>
        <p:nvSpPr>
          <p:cNvPr id="216" name="TextBox 215"/>
          <p:cNvSpPr txBox="1"/>
          <p:nvPr/>
        </p:nvSpPr>
        <p:spPr>
          <a:xfrm>
            <a:off x="6975681" y="2179979"/>
            <a:ext cx="1242130" cy="553998"/>
          </a:xfrm>
          <a:prstGeom prst="rect">
            <a:avLst/>
          </a:prstGeom>
          <a:noFill/>
        </p:spPr>
        <p:txBody>
          <a:bodyPr wrap="square" rtlCol="0">
            <a:spAutoFit/>
          </a:bodyPr>
          <a:lstStyle/>
          <a:p>
            <a:pPr algn="ctr"/>
            <a:r>
              <a:rPr lang="en-US" sz="1050" dirty="0" smtClean="0">
                <a:solidFill>
                  <a:prstClr val="black"/>
                </a:solidFill>
              </a:rPr>
              <a:t>Only updated in case of changes </a:t>
            </a:r>
            <a:r>
              <a:rPr lang="en-US" sz="900" dirty="0" smtClean="0">
                <a:solidFill>
                  <a:prstClr val="black"/>
                </a:solidFill>
              </a:rPr>
              <a:t>(Y/N)</a:t>
            </a:r>
          </a:p>
        </p:txBody>
      </p:sp>
      <p:sp>
        <p:nvSpPr>
          <p:cNvPr id="217" name="TextBox 216"/>
          <p:cNvSpPr txBox="1"/>
          <p:nvPr/>
        </p:nvSpPr>
        <p:spPr>
          <a:xfrm>
            <a:off x="4812582" y="2218940"/>
            <a:ext cx="1242130" cy="461665"/>
          </a:xfrm>
          <a:prstGeom prst="rect">
            <a:avLst/>
          </a:prstGeom>
          <a:noFill/>
        </p:spPr>
        <p:txBody>
          <a:bodyPr wrap="square" rtlCol="0">
            <a:spAutoFit/>
          </a:bodyPr>
          <a:lstStyle/>
          <a:p>
            <a:pPr algn="ctr"/>
            <a:r>
              <a:rPr lang="en-US" sz="1200" dirty="0" smtClean="0">
                <a:solidFill>
                  <a:prstClr val="black"/>
                </a:solidFill>
              </a:rPr>
              <a:t>Table+brief narrative</a:t>
            </a:r>
            <a:endParaRPr lang="en-US" sz="1050" dirty="0" smtClean="0">
              <a:solidFill>
                <a:prstClr val="black"/>
              </a:solidFill>
            </a:endParaRPr>
          </a:p>
        </p:txBody>
      </p:sp>
      <p:sp>
        <p:nvSpPr>
          <p:cNvPr id="222" name="TextBox 221"/>
          <p:cNvSpPr txBox="1"/>
          <p:nvPr/>
        </p:nvSpPr>
        <p:spPr>
          <a:xfrm>
            <a:off x="4832639" y="1068617"/>
            <a:ext cx="1242130" cy="669414"/>
          </a:xfrm>
          <a:prstGeom prst="rect">
            <a:avLst/>
          </a:prstGeom>
          <a:noFill/>
        </p:spPr>
        <p:txBody>
          <a:bodyPr wrap="square" rtlCol="0">
            <a:spAutoFit/>
          </a:bodyPr>
          <a:lstStyle/>
          <a:p>
            <a:pPr algn="ctr"/>
            <a:r>
              <a:rPr lang="en-US" sz="900" dirty="0" smtClean="0">
                <a:solidFill>
                  <a:prstClr val="black"/>
                </a:solidFill>
              </a:rPr>
              <a:t>Available documentation + SAP-based COE specific </a:t>
            </a:r>
            <a:r>
              <a:rPr lang="en-US" sz="1000" dirty="0" smtClean="0">
                <a:solidFill>
                  <a:prstClr val="black">
                    <a:lumMod val="50000"/>
                    <a:lumOff val="50000"/>
                  </a:prstClr>
                </a:solidFill>
              </a:rPr>
              <a:t>(table)</a:t>
            </a:r>
          </a:p>
        </p:txBody>
      </p:sp>
      <p:sp>
        <p:nvSpPr>
          <p:cNvPr id="225" name="TextBox 224"/>
          <p:cNvSpPr txBox="1"/>
          <p:nvPr/>
        </p:nvSpPr>
        <p:spPr>
          <a:xfrm>
            <a:off x="4782926" y="1661877"/>
            <a:ext cx="1242130" cy="561692"/>
          </a:xfrm>
          <a:prstGeom prst="rect">
            <a:avLst/>
          </a:prstGeom>
          <a:noFill/>
        </p:spPr>
        <p:txBody>
          <a:bodyPr wrap="square" rtlCol="0">
            <a:spAutoFit/>
          </a:bodyPr>
          <a:lstStyle/>
          <a:p>
            <a:pPr algn="ctr"/>
            <a:r>
              <a:rPr lang="en-US" sz="1050" dirty="0" smtClean="0">
                <a:solidFill>
                  <a:prstClr val="black"/>
                </a:solidFill>
              </a:rPr>
              <a:t>COE specific</a:t>
            </a:r>
          </a:p>
          <a:p>
            <a:pPr algn="ctr"/>
            <a:r>
              <a:rPr lang="en-US" sz="1000" dirty="0" smtClean="0">
                <a:solidFill>
                  <a:prstClr val="black">
                    <a:lumMod val="50000"/>
                    <a:lumOff val="50000"/>
                  </a:prstClr>
                </a:solidFill>
              </a:rPr>
              <a:t>(chronic or acute instability)</a:t>
            </a:r>
          </a:p>
        </p:txBody>
      </p:sp>
      <p:sp>
        <p:nvSpPr>
          <p:cNvPr id="226" name="TextBox 225"/>
          <p:cNvSpPr txBox="1"/>
          <p:nvPr/>
        </p:nvSpPr>
        <p:spPr>
          <a:xfrm>
            <a:off x="4832639" y="3333451"/>
            <a:ext cx="1242130" cy="461665"/>
          </a:xfrm>
          <a:prstGeom prst="rect">
            <a:avLst/>
          </a:prstGeom>
          <a:noFill/>
        </p:spPr>
        <p:txBody>
          <a:bodyPr wrap="square" rtlCol="0">
            <a:spAutoFit/>
          </a:bodyPr>
          <a:lstStyle/>
          <a:p>
            <a:pPr algn="ctr"/>
            <a:r>
              <a:rPr lang="en-US" sz="1200" dirty="0" smtClean="0">
                <a:solidFill>
                  <a:prstClr val="black"/>
                </a:solidFill>
              </a:rPr>
              <a:t>Tailored for COEs</a:t>
            </a:r>
            <a:endParaRPr lang="en-US" sz="1100" dirty="0" smtClean="0">
              <a:solidFill>
                <a:prstClr val="black"/>
              </a:solidFill>
            </a:endParaRPr>
          </a:p>
        </p:txBody>
      </p:sp>
      <p:sp>
        <p:nvSpPr>
          <p:cNvPr id="227" name="Rectangle 226"/>
          <p:cNvSpPr/>
          <p:nvPr/>
        </p:nvSpPr>
        <p:spPr>
          <a:xfrm>
            <a:off x="7108895" y="1085666"/>
            <a:ext cx="1003997" cy="10829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prstClr val="black"/>
                </a:solidFill>
              </a:rPr>
              <a:t>NSP main read: table with referenced sections</a:t>
            </a:r>
            <a:endParaRPr lang="en-US" sz="900" dirty="0">
              <a:solidFill>
                <a:prstClr val="black">
                  <a:lumMod val="50000"/>
                  <a:lumOff val="50000"/>
                </a:prstClr>
              </a:solidFill>
            </a:endParaRPr>
          </a:p>
        </p:txBody>
      </p:sp>
      <p:sp>
        <p:nvSpPr>
          <p:cNvPr id="8" name="TextBox 7"/>
          <p:cNvSpPr txBox="1"/>
          <p:nvPr/>
        </p:nvSpPr>
        <p:spPr>
          <a:xfrm>
            <a:off x="143422" y="1120493"/>
            <a:ext cx="461665" cy="477054"/>
          </a:xfrm>
          <a:prstGeom prst="rect">
            <a:avLst/>
          </a:prstGeom>
          <a:noFill/>
        </p:spPr>
        <p:txBody>
          <a:bodyPr vert="vert270" wrap="none" rtlCol="0">
            <a:spAutoFit/>
          </a:bodyPr>
          <a:lstStyle/>
          <a:p>
            <a:pPr algn="ctr"/>
            <a:r>
              <a:rPr lang="fr-CH" sz="900" dirty="0" smtClean="0">
                <a:solidFill>
                  <a:srgbClr val="C00000"/>
                </a:solidFill>
              </a:rPr>
              <a:t>Section</a:t>
            </a:r>
          </a:p>
          <a:p>
            <a:pPr algn="ctr"/>
            <a:r>
              <a:rPr lang="fr-CH" sz="900" dirty="0" smtClean="0">
                <a:solidFill>
                  <a:srgbClr val="C00000"/>
                </a:solidFill>
              </a:rPr>
              <a:t> 1</a:t>
            </a:r>
            <a:endParaRPr lang="en-GB" sz="900" dirty="0">
              <a:solidFill>
                <a:srgbClr val="C00000"/>
              </a:solidFill>
            </a:endParaRPr>
          </a:p>
        </p:txBody>
      </p:sp>
      <p:sp>
        <p:nvSpPr>
          <p:cNvPr id="141" name="TextBox 140"/>
          <p:cNvSpPr txBox="1"/>
          <p:nvPr/>
        </p:nvSpPr>
        <p:spPr>
          <a:xfrm>
            <a:off x="130376" y="1697961"/>
            <a:ext cx="492443" cy="481690"/>
          </a:xfrm>
          <a:prstGeom prst="rect">
            <a:avLst/>
          </a:prstGeom>
          <a:noFill/>
        </p:spPr>
        <p:txBody>
          <a:bodyPr vert="vert270" wrap="square" rtlCol="0">
            <a:spAutoFit/>
          </a:bodyPr>
          <a:lstStyle/>
          <a:p>
            <a:pPr algn="ctr"/>
            <a:r>
              <a:rPr lang="fr-CH" sz="900" dirty="0" smtClean="0">
                <a:solidFill>
                  <a:srgbClr val="C00000"/>
                </a:solidFill>
              </a:rPr>
              <a:t>Section </a:t>
            </a:r>
            <a:r>
              <a:rPr lang="fr-CH" sz="1100" dirty="0" smtClean="0">
                <a:solidFill>
                  <a:srgbClr val="C00000"/>
                </a:solidFill>
              </a:rPr>
              <a:t>2</a:t>
            </a:r>
            <a:endParaRPr lang="en-GB" sz="1100" dirty="0">
              <a:solidFill>
                <a:srgbClr val="C00000"/>
              </a:solidFill>
            </a:endParaRPr>
          </a:p>
        </p:txBody>
      </p:sp>
      <p:sp>
        <p:nvSpPr>
          <p:cNvPr id="142" name="TextBox 141"/>
          <p:cNvSpPr txBox="1"/>
          <p:nvPr/>
        </p:nvSpPr>
        <p:spPr>
          <a:xfrm>
            <a:off x="143422" y="2193153"/>
            <a:ext cx="492443" cy="481690"/>
          </a:xfrm>
          <a:prstGeom prst="rect">
            <a:avLst/>
          </a:prstGeom>
          <a:noFill/>
        </p:spPr>
        <p:txBody>
          <a:bodyPr vert="vert270" wrap="square" rtlCol="0">
            <a:spAutoFit/>
          </a:bodyPr>
          <a:lstStyle/>
          <a:p>
            <a:pPr algn="ctr"/>
            <a:r>
              <a:rPr lang="fr-CH" sz="900" dirty="0" smtClean="0">
                <a:solidFill>
                  <a:srgbClr val="C00000"/>
                </a:solidFill>
              </a:rPr>
              <a:t>Section </a:t>
            </a:r>
            <a:r>
              <a:rPr lang="fr-CH" sz="1100" dirty="0" smtClean="0">
                <a:solidFill>
                  <a:srgbClr val="C00000"/>
                </a:solidFill>
              </a:rPr>
              <a:t>3.1</a:t>
            </a:r>
            <a:endParaRPr lang="en-GB" sz="1100" dirty="0">
              <a:solidFill>
                <a:srgbClr val="C00000"/>
              </a:solidFill>
            </a:endParaRPr>
          </a:p>
        </p:txBody>
      </p:sp>
      <p:sp>
        <p:nvSpPr>
          <p:cNvPr id="143" name="TextBox 142"/>
          <p:cNvSpPr txBox="1"/>
          <p:nvPr/>
        </p:nvSpPr>
        <p:spPr>
          <a:xfrm>
            <a:off x="138350" y="2712030"/>
            <a:ext cx="492443" cy="481690"/>
          </a:xfrm>
          <a:prstGeom prst="rect">
            <a:avLst/>
          </a:prstGeom>
          <a:noFill/>
        </p:spPr>
        <p:txBody>
          <a:bodyPr vert="vert270" wrap="square" rtlCol="0">
            <a:spAutoFit/>
          </a:bodyPr>
          <a:lstStyle/>
          <a:p>
            <a:pPr algn="ctr"/>
            <a:r>
              <a:rPr lang="fr-CH" sz="900" dirty="0" smtClean="0">
                <a:solidFill>
                  <a:srgbClr val="C00000"/>
                </a:solidFill>
              </a:rPr>
              <a:t>Section </a:t>
            </a:r>
            <a:r>
              <a:rPr lang="fr-CH" sz="1100" dirty="0" smtClean="0">
                <a:solidFill>
                  <a:srgbClr val="C00000"/>
                </a:solidFill>
              </a:rPr>
              <a:t>3.2</a:t>
            </a:r>
            <a:endParaRPr lang="en-GB" sz="1100" dirty="0">
              <a:solidFill>
                <a:srgbClr val="C00000"/>
              </a:solidFill>
            </a:endParaRPr>
          </a:p>
        </p:txBody>
      </p:sp>
      <p:sp>
        <p:nvSpPr>
          <p:cNvPr id="144" name="TextBox 143"/>
          <p:cNvSpPr txBox="1"/>
          <p:nvPr/>
        </p:nvSpPr>
        <p:spPr>
          <a:xfrm>
            <a:off x="137829" y="3257460"/>
            <a:ext cx="492443" cy="481690"/>
          </a:xfrm>
          <a:prstGeom prst="rect">
            <a:avLst/>
          </a:prstGeom>
          <a:noFill/>
        </p:spPr>
        <p:txBody>
          <a:bodyPr vert="vert270" wrap="square" rtlCol="0">
            <a:spAutoFit/>
          </a:bodyPr>
          <a:lstStyle/>
          <a:p>
            <a:pPr algn="ctr"/>
            <a:r>
              <a:rPr lang="fr-CH" sz="900" dirty="0" smtClean="0">
                <a:solidFill>
                  <a:srgbClr val="C00000"/>
                </a:solidFill>
              </a:rPr>
              <a:t>Section </a:t>
            </a:r>
            <a:r>
              <a:rPr lang="fr-CH" sz="1100" dirty="0">
                <a:solidFill>
                  <a:srgbClr val="C00000"/>
                </a:solidFill>
              </a:rPr>
              <a:t>4</a:t>
            </a:r>
            <a:endParaRPr lang="en-GB" sz="1100" dirty="0">
              <a:solidFill>
                <a:srgbClr val="C00000"/>
              </a:solidFill>
            </a:endParaRPr>
          </a:p>
        </p:txBody>
      </p:sp>
      <p:sp>
        <p:nvSpPr>
          <p:cNvPr id="145" name="TextBox 144"/>
          <p:cNvSpPr txBox="1"/>
          <p:nvPr/>
        </p:nvSpPr>
        <p:spPr>
          <a:xfrm>
            <a:off x="149059" y="3843613"/>
            <a:ext cx="492443" cy="481690"/>
          </a:xfrm>
          <a:prstGeom prst="rect">
            <a:avLst/>
          </a:prstGeom>
          <a:noFill/>
        </p:spPr>
        <p:txBody>
          <a:bodyPr vert="vert270" wrap="square" rtlCol="0">
            <a:spAutoFit/>
          </a:bodyPr>
          <a:lstStyle/>
          <a:p>
            <a:pPr algn="ctr"/>
            <a:r>
              <a:rPr lang="fr-CH" sz="900" dirty="0" smtClean="0">
                <a:solidFill>
                  <a:srgbClr val="C00000"/>
                </a:solidFill>
              </a:rPr>
              <a:t>Section </a:t>
            </a:r>
            <a:r>
              <a:rPr lang="fr-CH" sz="1100" dirty="0" smtClean="0">
                <a:solidFill>
                  <a:srgbClr val="C00000"/>
                </a:solidFill>
              </a:rPr>
              <a:t>5</a:t>
            </a:r>
            <a:endParaRPr lang="en-GB" sz="1100" dirty="0">
              <a:solidFill>
                <a:srgbClr val="C00000"/>
              </a:solidFill>
            </a:endParaRPr>
          </a:p>
        </p:txBody>
      </p:sp>
      <p:sp>
        <p:nvSpPr>
          <p:cNvPr id="9" name="Rectangle 8"/>
          <p:cNvSpPr/>
          <p:nvPr/>
        </p:nvSpPr>
        <p:spPr>
          <a:xfrm>
            <a:off x="194800" y="1056640"/>
            <a:ext cx="351089" cy="3269945"/>
          </a:xfrm>
          <a:prstGeom prst="rect">
            <a:avLst/>
          </a:prstGeom>
          <a:noFill/>
          <a:ln w="3175"/>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prstClr val="black"/>
              </a:solidFill>
            </a:endParaRPr>
          </a:p>
        </p:txBody>
      </p:sp>
      <p:sp>
        <p:nvSpPr>
          <p:cNvPr id="148" name="Rectangle 147"/>
          <p:cNvSpPr/>
          <p:nvPr/>
        </p:nvSpPr>
        <p:spPr>
          <a:xfrm>
            <a:off x="1623244" y="1066640"/>
            <a:ext cx="975537" cy="324321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prstClr val="black"/>
              </a:solidFill>
            </a:endParaRPr>
          </a:p>
        </p:txBody>
      </p:sp>
      <p:sp>
        <p:nvSpPr>
          <p:cNvPr id="149" name="TextBox 148"/>
          <p:cNvSpPr txBox="1"/>
          <p:nvPr/>
        </p:nvSpPr>
        <p:spPr>
          <a:xfrm>
            <a:off x="1490777" y="1788895"/>
            <a:ext cx="1242130" cy="253916"/>
          </a:xfrm>
          <a:prstGeom prst="rect">
            <a:avLst/>
          </a:prstGeom>
          <a:noFill/>
        </p:spPr>
        <p:txBody>
          <a:bodyPr wrap="square" rtlCol="0">
            <a:spAutoFit/>
          </a:bodyPr>
          <a:lstStyle/>
          <a:p>
            <a:pPr algn="ctr"/>
            <a:r>
              <a:rPr lang="en-US" sz="1050" dirty="0"/>
              <a:t>Section 3</a:t>
            </a:r>
            <a:endParaRPr lang="en-US" sz="1050" dirty="0" smtClean="0">
              <a:solidFill>
                <a:prstClr val="black">
                  <a:lumMod val="50000"/>
                  <a:lumOff val="50000"/>
                </a:prstClr>
              </a:solidFill>
            </a:endParaRPr>
          </a:p>
        </p:txBody>
      </p:sp>
      <p:sp>
        <p:nvSpPr>
          <p:cNvPr id="150" name="TextBox 149"/>
          <p:cNvSpPr txBox="1"/>
          <p:nvPr/>
        </p:nvSpPr>
        <p:spPr>
          <a:xfrm>
            <a:off x="1453062" y="2828788"/>
            <a:ext cx="1242130" cy="253916"/>
          </a:xfrm>
          <a:prstGeom prst="rect">
            <a:avLst/>
          </a:prstGeom>
          <a:noFill/>
        </p:spPr>
        <p:txBody>
          <a:bodyPr wrap="square" rtlCol="0">
            <a:spAutoFit/>
          </a:bodyPr>
          <a:lstStyle/>
          <a:p>
            <a:pPr algn="ctr"/>
            <a:r>
              <a:rPr lang="en-US" sz="1050" dirty="0"/>
              <a:t>Section 4</a:t>
            </a:r>
            <a:endParaRPr lang="en-US" sz="1050" dirty="0" smtClean="0">
              <a:solidFill>
                <a:prstClr val="black">
                  <a:lumMod val="50000"/>
                  <a:lumOff val="50000"/>
                </a:prstClr>
              </a:solidFill>
            </a:endParaRPr>
          </a:p>
        </p:txBody>
      </p:sp>
      <p:sp>
        <p:nvSpPr>
          <p:cNvPr id="151" name="TextBox 150"/>
          <p:cNvSpPr txBox="1"/>
          <p:nvPr/>
        </p:nvSpPr>
        <p:spPr>
          <a:xfrm>
            <a:off x="1498723" y="3433354"/>
            <a:ext cx="1242130" cy="253916"/>
          </a:xfrm>
          <a:prstGeom prst="rect">
            <a:avLst/>
          </a:prstGeom>
          <a:noFill/>
        </p:spPr>
        <p:txBody>
          <a:bodyPr wrap="square" rtlCol="0">
            <a:spAutoFit/>
          </a:bodyPr>
          <a:lstStyle/>
          <a:p>
            <a:pPr algn="ctr"/>
            <a:r>
              <a:rPr lang="en-US" sz="1050" dirty="0"/>
              <a:t>Section 2</a:t>
            </a:r>
            <a:endParaRPr lang="en-US" sz="1050" dirty="0" smtClean="0">
              <a:solidFill>
                <a:prstClr val="black">
                  <a:lumMod val="50000"/>
                  <a:lumOff val="50000"/>
                </a:prstClr>
              </a:solidFill>
            </a:endParaRPr>
          </a:p>
        </p:txBody>
      </p:sp>
      <p:sp>
        <p:nvSpPr>
          <p:cNvPr id="154" name="TextBox 153"/>
          <p:cNvSpPr txBox="1"/>
          <p:nvPr/>
        </p:nvSpPr>
        <p:spPr>
          <a:xfrm>
            <a:off x="1479870" y="2291038"/>
            <a:ext cx="1242130" cy="253916"/>
          </a:xfrm>
          <a:prstGeom prst="rect">
            <a:avLst/>
          </a:prstGeom>
          <a:noFill/>
        </p:spPr>
        <p:txBody>
          <a:bodyPr wrap="square" rtlCol="0">
            <a:spAutoFit/>
          </a:bodyPr>
          <a:lstStyle/>
          <a:p>
            <a:pPr algn="ctr"/>
            <a:r>
              <a:rPr lang="en-US" sz="1050" dirty="0"/>
              <a:t>Section 4</a:t>
            </a:r>
            <a:endParaRPr lang="en-US" sz="1050" dirty="0" smtClean="0">
              <a:solidFill>
                <a:prstClr val="black">
                  <a:lumMod val="50000"/>
                  <a:lumOff val="50000"/>
                </a:prstClr>
              </a:solidFill>
            </a:endParaRPr>
          </a:p>
        </p:txBody>
      </p:sp>
      <p:sp>
        <p:nvSpPr>
          <p:cNvPr id="133" name="TextBox 132"/>
          <p:cNvSpPr txBox="1"/>
          <p:nvPr/>
        </p:nvSpPr>
        <p:spPr>
          <a:xfrm>
            <a:off x="1526499" y="3975041"/>
            <a:ext cx="1242130" cy="253916"/>
          </a:xfrm>
          <a:prstGeom prst="rect">
            <a:avLst/>
          </a:prstGeom>
          <a:noFill/>
        </p:spPr>
        <p:txBody>
          <a:bodyPr wrap="square" rtlCol="0">
            <a:spAutoFit/>
          </a:bodyPr>
          <a:lstStyle/>
          <a:p>
            <a:pPr algn="ctr"/>
            <a:r>
              <a:rPr lang="en-US" sz="1050" dirty="0"/>
              <a:t>Section 3</a:t>
            </a:r>
            <a:endParaRPr lang="en-US" sz="1100" dirty="0" smtClean="0">
              <a:solidFill>
                <a:prstClr val="black">
                  <a:lumMod val="50000"/>
                  <a:lumOff val="50000"/>
                </a:prstClr>
              </a:solidFill>
            </a:endParaRPr>
          </a:p>
        </p:txBody>
      </p:sp>
      <p:sp>
        <p:nvSpPr>
          <p:cNvPr id="155" name="TextBox 154"/>
          <p:cNvSpPr txBox="1"/>
          <p:nvPr/>
        </p:nvSpPr>
        <p:spPr>
          <a:xfrm>
            <a:off x="1441592" y="1200611"/>
            <a:ext cx="1371242" cy="276999"/>
          </a:xfrm>
          <a:prstGeom prst="rect">
            <a:avLst/>
          </a:prstGeom>
          <a:noFill/>
        </p:spPr>
        <p:txBody>
          <a:bodyPr wrap="square" rtlCol="0">
            <a:spAutoFit/>
          </a:bodyPr>
          <a:lstStyle/>
          <a:p>
            <a:pPr algn="ctr"/>
            <a:r>
              <a:rPr lang="en-US" sz="1200" dirty="0" smtClean="0">
                <a:solidFill>
                  <a:prstClr val="black"/>
                </a:solidFill>
              </a:rPr>
              <a:t>Narrative</a:t>
            </a:r>
          </a:p>
        </p:txBody>
      </p:sp>
      <p:sp>
        <p:nvSpPr>
          <p:cNvPr id="147" name="TextBox 146"/>
          <p:cNvSpPr txBox="1"/>
          <p:nvPr/>
        </p:nvSpPr>
        <p:spPr>
          <a:xfrm>
            <a:off x="5359753" y="4752305"/>
            <a:ext cx="1791033" cy="276999"/>
          </a:xfrm>
          <a:prstGeom prst="rect">
            <a:avLst/>
          </a:prstGeom>
          <a:noFill/>
          <a:ln>
            <a:noFill/>
            <a:prstDash val="sysDot"/>
          </a:ln>
        </p:spPr>
        <p:txBody>
          <a:bodyPr wrap="square" rtlCol="0">
            <a:spAutoFit/>
          </a:bodyPr>
          <a:lstStyle/>
          <a:p>
            <a:pPr algn="ctr"/>
            <a:r>
              <a:rPr lang="en-US" sz="1200" b="1" dirty="0" smtClean="0">
                <a:solidFill>
                  <a:srgbClr val="FFC000"/>
                </a:solidFill>
              </a:rPr>
              <a:t>Tailored</a:t>
            </a:r>
            <a:endParaRPr lang="en-US" sz="700" b="1" dirty="0">
              <a:solidFill>
                <a:srgbClr val="FFC000"/>
              </a:solidFill>
            </a:endParaRPr>
          </a:p>
        </p:txBody>
      </p:sp>
      <p:sp>
        <p:nvSpPr>
          <p:cNvPr id="158" name="TextBox 157"/>
          <p:cNvSpPr txBox="1"/>
          <p:nvPr/>
        </p:nvSpPr>
        <p:spPr>
          <a:xfrm>
            <a:off x="3185768" y="4747604"/>
            <a:ext cx="1785256" cy="276999"/>
          </a:xfrm>
          <a:prstGeom prst="rect">
            <a:avLst/>
          </a:prstGeom>
          <a:noFill/>
          <a:ln>
            <a:noFill/>
            <a:prstDash val="sysDot"/>
          </a:ln>
        </p:spPr>
        <p:txBody>
          <a:bodyPr wrap="square" rtlCol="0">
            <a:spAutoFit/>
          </a:bodyPr>
          <a:lstStyle/>
          <a:p>
            <a:pPr algn="ctr"/>
            <a:r>
              <a:rPr lang="en-US" sz="1200" b="1" dirty="0" smtClean="0">
                <a:solidFill>
                  <a:srgbClr val="00B050"/>
                </a:solidFill>
              </a:rPr>
              <a:t>Simplified</a:t>
            </a:r>
            <a:endParaRPr lang="en-US" sz="1050" b="1" dirty="0">
              <a:solidFill>
                <a:srgbClr val="00B050"/>
              </a:solidFill>
            </a:endParaRPr>
          </a:p>
        </p:txBody>
      </p:sp>
      <p:sp>
        <p:nvSpPr>
          <p:cNvPr id="212" name="Rectangle 211"/>
          <p:cNvSpPr/>
          <p:nvPr/>
        </p:nvSpPr>
        <p:spPr>
          <a:xfrm>
            <a:off x="2644039" y="2688740"/>
            <a:ext cx="5473511" cy="481398"/>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black">
                  <a:lumMod val="50000"/>
                  <a:lumOff val="50000"/>
                </a:prstClr>
              </a:solidFill>
            </a:endParaRPr>
          </a:p>
        </p:txBody>
      </p:sp>
      <p:sp>
        <p:nvSpPr>
          <p:cNvPr id="213" name="Rectangle 212"/>
          <p:cNvSpPr/>
          <p:nvPr/>
        </p:nvSpPr>
        <p:spPr>
          <a:xfrm>
            <a:off x="2658397" y="3155446"/>
            <a:ext cx="2179445" cy="703154"/>
          </a:xfrm>
          <a:prstGeom prst="rect">
            <a:avLst/>
          </a:prstGeom>
          <a:solidFill>
            <a:schemeClr val="bg1">
              <a:lumMod val="6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black"/>
                </a:solidFill>
              </a:rPr>
              <a:t>Y/N answers with shorter </a:t>
            </a:r>
          </a:p>
          <a:p>
            <a:pPr algn="ctr"/>
            <a:r>
              <a:rPr lang="en-US" sz="1200" dirty="0" smtClean="0">
                <a:solidFill>
                  <a:prstClr val="black"/>
                </a:solidFill>
              </a:rPr>
              <a:t>narrative</a:t>
            </a:r>
            <a:endParaRPr lang="en-US" sz="1200" dirty="0">
              <a:solidFill>
                <a:prstClr val="black"/>
              </a:solidFill>
            </a:endParaRPr>
          </a:p>
        </p:txBody>
      </p:sp>
      <p:sp>
        <p:nvSpPr>
          <p:cNvPr id="11" name="Oval 10"/>
          <p:cNvSpPr/>
          <p:nvPr/>
        </p:nvSpPr>
        <p:spPr>
          <a:xfrm>
            <a:off x="3474923" y="4817938"/>
            <a:ext cx="136645" cy="136645"/>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160" name="Oval 159"/>
          <p:cNvSpPr/>
          <p:nvPr/>
        </p:nvSpPr>
        <p:spPr>
          <a:xfrm>
            <a:off x="5692376" y="4818131"/>
            <a:ext cx="136645" cy="136645"/>
          </a:xfrm>
          <a:prstGeom prst="ellipse">
            <a:avLst/>
          </a:prstGeom>
          <a:solidFill>
            <a:srgbClr val="FFC000"/>
          </a:solidFill>
          <a:ln>
            <a:solidFill>
              <a:srgbClr val="FFC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162" name="Oval 161"/>
          <p:cNvSpPr/>
          <p:nvPr/>
        </p:nvSpPr>
        <p:spPr>
          <a:xfrm>
            <a:off x="3512844" y="821639"/>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286" name="Oval 285"/>
          <p:cNvSpPr/>
          <p:nvPr/>
        </p:nvSpPr>
        <p:spPr>
          <a:xfrm>
            <a:off x="4699049" y="3204203"/>
            <a:ext cx="53022" cy="53022"/>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287" name="Oval 286"/>
          <p:cNvSpPr/>
          <p:nvPr/>
        </p:nvSpPr>
        <p:spPr>
          <a:xfrm>
            <a:off x="5871574" y="3210441"/>
            <a:ext cx="53022" cy="53022"/>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288" name="Oval 287"/>
          <p:cNvSpPr/>
          <p:nvPr/>
        </p:nvSpPr>
        <p:spPr>
          <a:xfrm>
            <a:off x="3518347" y="1087662"/>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289" name="Oval 288"/>
          <p:cNvSpPr/>
          <p:nvPr/>
        </p:nvSpPr>
        <p:spPr>
          <a:xfrm>
            <a:off x="3526511" y="1696249"/>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290" name="Oval 289"/>
          <p:cNvSpPr/>
          <p:nvPr/>
        </p:nvSpPr>
        <p:spPr>
          <a:xfrm>
            <a:off x="3518347" y="2134863"/>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293" name="Oval 292"/>
          <p:cNvSpPr/>
          <p:nvPr/>
        </p:nvSpPr>
        <p:spPr>
          <a:xfrm>
            <a:off x="5871574" y="821639"/>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294" name="Oval 293"/>
          <p:cNvSpPr/>
          <p:nvPr/>
        </p:nvSpPr>
        <p:spPr>
          <a:xfrm>
            <a:off x="6928142" y="821639"/>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15" name="Oval 314"/>
          <p:cNvSpPr/>
          <p:nvPr/>
        </p:nvSpPr>
        <p:spPr>
          <a:xfrm>
            <a:off x="8026567" y="827930"/>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16" name="Oval 315"/>
          <p:cNvSpPr/>
          <p:nvPr/>
        </p:nvSpPr>
        <p:spPr>
          <a:xfrm>
            <a:off x="8870811" y="827930"/>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17" name="Oval 316"/>
          <p:cNvSpPr/>
          <p:nvPr/>
        </p:nvSpPr>
        <p:spPr>
          <a:xfrm>
            <a:off x="5871574" y="1113916"/>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18" name="Oval 317"/>
          <p:cNvSpPr/>
          <p:nvPr/>
        </p:nvSpPr>
        <p:spPr>
          <a:xfrm>
            <a:off x="8026567" y="1113864"/>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19" name="Oval 318"/>
          <p:cNvSpPr/>
          <p:nvPr/>
        </p:nvSpPr>
        <p:spPr>
          <a:xfrm>
            <a:off x="8032414" y="2212975"/>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21" name="Oval 320"/>
          <p:cNvSpPr/>
          <p:nvPr/>
        </p:nvSpPr>
        <p:spPr>
          <a:xfrm>
            <a:off x="8022053" y="2741066"/>
            <a:ext cx="71284" cy="71284"/>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23" name="Oval 322"/>
          <p:cNvSpPr/>
          <p:nvPr/>
        </p:nvSpPr>
        <p:spPr>
          <a:xfrm>
            <a:off x="5871574" y="1748547"/>
            <a:ext cx="45719" cy="45719"/>
          </a:xfrm>
          <a:prstGeom prst="ellipse">
            <a:avLst/>
          </a:prstGeom>
          <a:solidFill>
            <a:srgbClr val="FFC000"/>
          </a:solidFill>
          <a:ln>
            <a:solidFill>
              <a:srgbClr val="FFC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24" name="Oval 323"/>
          <p:cNvSpPr/>
          <p:nvPr/>
        </p:nvSpPr>
        <p:spPr>
          <a:xfrm>
            <a:off x="6933084" y="1743176"/>
            <a:ext cx="45719" cy="45719"/>
          </a:xfrm>
          <a:prstGeom prst="ellipse">
            <a:avLst/>
          </a:prstGeom>
          <a:solidFill>
            <a:srgbClr val="FFC000"/>
          </a:solidFill>
          <a:ln>
            <a:solidFill>
              <a:srgbClr val="FFC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25" name="Oval 324"/>
          <p:cNvSpPr/>
          <p:nvPr/>
        </p:nvSpPr>
        <p:spPr>
          <a:xfrm>
            <a:off x="6931523" y="1146120"/>
            <a:ext cx="45719" cy="45719"/>
          </a:xfrm>
          <a:prstGeom prst="ellipse">
            <a:avLst/>
          </a:prstGeom>
          <a:solidFill>
            <a:srgbClr val="FFC000"/>
          </a:solidFill>
          <a:ln>
            <a:solidFill>
              <a:srgbClr val="FFC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26" name="Oval 325"/>
          <p:cNvSpPr/>
          <p:nvPr/>
        </p:nvSpPr>
        <p:spPr>
          <a:xfrm>
            <a:off x="6931523" y="2231956"/>
            <a:ext cx="45719" cy="45719"/>
          </a:xfrm>
          <a:prstGeom prst="ellipse">
            <a:avLst/>
          </a:prstGeom>
          <a:solidFill>
            <a:srgbClr val="FFC000"/>
          </a:solidFill>
          <a:ln>
            <a:solidFill>
              <a:srgbClr val="FFC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27" name="Oval 326"/>
          <p:cNvSpPr/>
          <p:nvPr/>
        </p:nvSpPr>
        <p:spPr>
          <a:xfrm>
            <a:off x="6931523" y="3204138"/>
            <a:ext cx="45719" cy="45719"/>
          </a:xfrm>
          <a:prstGeom prst="ellipse">
            <a:avLst/>
          </a:prstGeom>
          <a:solidFill>
            <a:srgbClr val="FFC000"/>
          </a:solidFill>
          <a:ln>
            <a:solidFill>
              <a:srgbClr val="FFC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29" name="Oval 328"/>
          <p:cNvSpPr/>
          <p:nvPr/>
        </p:nvSpPr>
        <p:spPr>
          <a:xfrm>
            <a:off x="5384298" y="4346761"/>
            <a:ext cx="45719" cy="45719"/>
          </a:xfrm>
          <a:prstGeom prst="ellipse">
            <a:avLst/>
          </a:prstGeom>
          <a:solidFill>
            <a:srgbClr val="FFC000"/>
          </a:solidFill>
          <a:ln>
            <a:solidFill>
              <a:srgbClr val="FFC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31" name="Oval 330"/>
          <p:cNvSpPr/>
          <p:nvPr/>
        </p:nvSpPr>
        <p:spPr>
          <a:xfrm>
            <a:off x="6943004" y="4341004"/>
            <a:ext cx="45719" cy="45719"/>
          </a:xfrm>
          <a:prstGeom prst="ellipse">
            <a:avLst/>
          </a:prstGeom>
          <a:solidFill>
            <a:srgbClr val="FFC000"/>
          </a:solidFill>
          <a:ln>
            <a:solidFill>
              <a:srgbClr val="FFC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173" name="Oval 172"/>
          <p:cNvSpPr/>
          <p:nvPr/>
        </p:nvSpPr>
        <p:spPr>
          <a:xfrm>
            <a:off x="8004673" y="3213089"/>
            <a:ext cx="53022" cy="53022"/>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186" name="Oval 185"/>
          <p:cNvSpPr/>
          <p:nvPr/>
        </p:nvSpPr>
        <p:spPr>
          <a:xfrm>
            <a:off x="5871574" y="2212975"/>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251" name="Oval 87"/>
          <p:cNvSpPr/>
          <p:nvPr/>
        </p:nvSpPr>
        <p:spPr>
          <a:xfrm>
            <a:off x="4718434" y="827087"/>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252" name="Oval 88"/>
          <p:cNvSpPr/>
          <p:nvPr/>
        </p:nvSpPr>
        <p:spPr>
          <a:xfrm>
            <a:off x="4715712" y="1118287"/>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253" name="Oval 89"/>
          <p:cNvSpPr/>
          <p:nvPr/>
        </p:nvSpPr>
        <p:spPr>
          <a:xfrm>
            <a:off x="4729321" y="1703397"/>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255" name="Rounded Rectangle 90"/>
          <p:cNvSpPr/>
          <p:nvPr/>
        </p:nvSpPr>
        <p:spPr>
          <a:xfrm>
            <a:off x="1595784" y="746656"/>
            <a:ext cx="1019716" cy="3948824"/>
          </a:xfrm>
          <a:prstGeom prst="roundRect">
            <a:avLst>
              <a:gd name="adj" fmla="val 9743"/>
            </a:avLst>
          </a:prstGeom>
          <a:solidFill>
            <a:schemeClr val="bg1">
              <a:alpha val="75000"/>
            </a:schemeClr>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sp>
        <p:nvSpPr>
          <p:cNvPr id="221" name="TextBox 220"/>
          <p:cNvSpPr txBox="1"/>
          <p:nvPr/>
        </p:nvSpPr>
        <p:spPr>
          <a:xfrm>
            <a:off x="5927041" y="1040648"/>
            <a:ext cx="1242130" cy="700192"/>
          </a:xfrm>
          <a:prstGeom prst="rect">
            <a:avLst/>
          </a:prstGeom>
          <a:noFill/>
        </p:spPr>
        <p:txBody>
          <a:bodyPr wrap="square" rtlCol="0">
            <a:spAutoFit/>
          </a:bodyPr>
          <a:lstStyle/>
          <a:p>
            <a:pPr algn="ctr"/>
            <a:r>
              <a:rPr lang="en-US" sz="1000" dirty="0" smtClean="0">
                <a:solidFill>
                  <a:prstClr val="black"/>
                </a:solidFill>
              </a:rPr>
              <a:t>Transition Readiness </a:t>
            </a:r>
            <a:r>
              <a:rPr lang="en-US" sz="1000" dirty="0">
                <a:solidFill>
                  <a:prstClr val="black"/>
                </a:solidFill>
              </a:rPr>
              <a:t>A</a:t>
            </a:r>
            <a:r>
              <a:rPr lang="en-US" sz="1000" dirty="0" smtClean="0">
                <a:solidFill>
                  <a:prstClr val="black"/>
                </a:solidFill>
              </a:rPr>
              <a:t>ssessment</a:t>
            </a:r>
          </a:p>
          <a:p>
            <a:pPr algn="ctr"/>
            <a:r>
              <a:rPr lang="en-US" sz="800" dirty="0" smtClean="0">
                <a:solidFill>
                  <a:prstClr val="black"/>
                </a:solidFill>
              </a:rPr>
              <a:t>(or equivalent)</a:t>
            </a:r>
            <a:endParaRPr lang="en-US" sz="600" dirty="0" smtClean="0">
              <a:solidFill>
                <a:prstClr val="black"/>
              </a:solidFill>
            </a:endParaRPr>
          </a:p>
        </p:txBody>
      </p:sp>
      <p:sp>
        <p:nvSpPr>
          <p:cNvPr id="219" name="TextBox 218"/>
          <p:cNvSpPr txBox="1"/>
          <p:nvPr/>
        </p:nvSpPr>
        <p:spPr>
          <a:xfrm>
            <a:off x="5913049" y="1759634"/>
            <a:ext cx="1242130" cy="415498"/>
          </a:xfrm>
          <a:prstGeom prst="rect">
            <a:avLst/>
          </a:prstGeom>
          <a:noFill/>
        </p:spPr>
        <p:txBody>
          <a:bodyPr wrap="square" rtlCol="0">
            <a:spAutoFit/>
          </a:bodyPr>
          <a:lstStyle/>
          <a:p>
            <a:pPr algn="ctr"/>
            <a:r>
              <a:rPr lang="en-US" sz="1050" dirty="0" smtClean="0">
                <a:solidFill>
                  <a:prstClr val="black"/>
                </a:solidFill>
              </a:rPr>
              <a:t>Tailored &amp; link to work-plan</a:t>
            </a:r>
            <a:endParaRPr lang="en-US" sz="900" dirty="0" smtClean="0">
              <a:solidFill>
                <a:prstClr val="black"/>
              </a:solidFill>
            </a:endParaRPr>
          </a:p>
        </p:txBody>
      </p:sp>
      <p:sp>
        <p:nvSpPr>
          <p:cNvPr id="218" name="TextBox 217"/>
          <p:cNvSpPr txBox="1"/>
          <p:nvPr/>
        </p:nvSpPr>
        <p:spPr>
          <a:xfrm>
            <a:off x="5940153" y="2203043"/>
            <a:ext cx="1242130" cy="461665"/>
          </a:xfrm>
          <a:prstGeom prst="rect">
            <a:avLst/>
          </a:prstGeom>
          <a:noFill/>
        </p:spPr>
        <p:txBody>
          <a:bodyPr wrap="square" rtlCol="0">
            <a:spAutoFit/>
          </a:bodyPr>
          <a:lstStyle/>
          <a:p>
            <a:pPr algn="ctr"/>
            <a:r>
              <a:rPr lang="en-US" sz="1200" dirty="0" smtClean="0">
                <a:solidFill>
                  <a:prstClr val="black"/>
                </a:solidFill>
              </a:rPr>
              <a:t>Tailored to transition</a:t>
            </a:r>
            <a:endParaRPr lang="en-US" sz="1050" dirty="0" smtClean="0">
              <a:solidFill>
                <a:prstClr val="black"/>
              </a:solidFill>
            </a:endParaRPr>
          </a:p>
        </p:txBody>
      </p:sp>
      <p:sp>
        <p:nvSpPr>
          <p:cNvPr id="220" name="TextBox 219"/>
          <p:cNvSpPr txBox="1"/>
          <p:nvPr/>
        </p:nvSpPr>
        <p:spPr>
          <a:xfrm>
            <a:off x="5927041" y="3245762"/>
            <a:ext cx="1242130" cy="461665"/>
          </a:xfrm>
          <a:prstGeom prst="rect">
            <a:avLst/>
          </a:prstGeom>
          <a:noFill/>
        </p:spPr>
        <p:txBody>
          <a:bodyPr wrap="square" rtlCol="0">
            <a:spAutoFit/>
          </a:bodyPr>
          <a:lstStyle/>
          <a:p>
            <a:pPr algn="ctr"/>
            <a:r>
              <a:rPr lang="en-US" sz="1200" dirty="0" smtClean="0">
                <a:solidFill>
                  <a:prstClr val="black"/>
                </a:solidFill>
              </a:rPr>
              <a:t>Tailored to transition</a:t>
            </a:r>
            <a:endParaRPr lang="en-US" sz="1050" dirty="0" smtClean="0">
              <a:solidFill>
                <a:prstClr val="black"/>
              </a:solidFill>
            </a:endParaRPr>
          </a:p>
        </p:txBody>
      </p:sp>
      <p:sp>
        <p:nvSpPr>
          <p:cNvPr id="267" name="Rounded Rectangle 128"/>
          <p:cNvSpPr/>
          <p:nvPr/>
        </p:nvSpPr>
        <p:spPr>
          <a:xfrm>
            <a:off x="4854868" y="423012"/>
            <a:ext cx="1162631" cy="2781126"/>
          </a:xfrm>
          <a:prstGeom prst="roundRect">
            <a:avLst>
              <a:gd name="adj" fmla="val 9743"/>
            </a:avLst>
          </a:prstGeom>
          <a:solidFill>
            <a:srgbClr val="91628F">
              <a:alpha val="16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sp>
        <p:nvSpPr>
          <p:cNvPr id="10" name="TextBox 156"/>
          <p:cNvSpPr txBox="1"/>
          <p:nvPr/>
        </p:nvSpPr>
        <p:spPr>
          <a:xfrm>
            <a:off x="3459233" y="2744217"/>
            <a:ext cx="4335814" cy="338554"/>
          </a:xfrm>
          <a:prstGeom prst="rect">
            <a:avLst/>
          </a:prstGeom>
          <a:noFill/>
        </p:spPr>
        <p:txBody>
          <a:bodyPr wrap="square" rtlCol="0">
            <a:spAutoFit/>
          </a:bodyPr>
          <a:lstStyle/>
          <a:p>
            <a:pPr algn="ctr"/>
            <a:r>
              <a:rPr lang="en-US" sz="1600" dirty="0">
                <a:solidFill>
                  <a:prstClr val="black"/>
                </a:solidFill>
              </a:rPr>
              <a:t>No </a:t>
            </a:r>
            <a:r>
              <a:rPr lang="en-US" sz="1600" dirty="0"/>
              <a:t>narrative (table with recap of risks</a:t>
            </a:r>
            <a:r>
              <a:rPr lang="en-US" sz="1600" dirty="0" smtClean="0"/>
              <a:t>)</a:t>
            </a:r>
            <a:endParaRPr lang="en-US" sz="1600" dirty="0"/>
          </a:p>
        </p:txBody>
      </p:sp>
      <p:sp>
        <p:nvSpPr>
          <p:cNvPr id="272" name="Oval 160"/>
          <p:cNvSpPr/>
          <p:nvPr/>
        </p:nvSpPr>
        <p:spPr>
          <a:xfrm>
            <a:off x="4722446" y="2161266"/>
            <a:ext cx="47510" cy="47510"/>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211" name="TextBox 210"/>
          <p:cNvSpPr txBox="1"/>
          <p:nvPr/>
        </p:nvSpPr>
        <p:spPr>
          <a:xfrm>
            <a:off x="3608583" y="2176521"/>
            <a:ext cx="1242130" cy="553998"/>
          </a:xfrm>
          <a:prstGeom prst="rect">
            <a:avLst/>
          </a:prstGeom>
          <a:noFill/>
        </p:spPr>
        <p:txBody>
          <a:bodyPr wrap="square" rtlCol="0">
            <a:spAutoFit/>
          </a:bodyPr>
          <a:lstStyle/>
          <a:p>
            <a:pPr algn="ctr"/>
            <a:r>
              <a:rPr lang="en-US" sz="1050" dirty="0" smtClean="0">
                <a:solidFill>
                  <a:prstClr val="black"/>
                </a:solidFill>
              </a:rPr>
              <a:t>Only updated in case of changes </a:t>
            </a:r>
            <a:r>
              <a:rPr lang="en-US" sz="900" dirty="0" smtClean="0">
                <a:solidFill>
                  <a:prstClr val="black"/>
                </a:solidFill>
              </a:rPr>
              <a:t>(Y/N)</a:t>
            </a:r>
          </a:p>
        </p:txBody>
      </p:sp>
      <p:sp>
        <p:nvSpPr>
          <p:cNvPr id="210" name="TextBox 209"/>
          <p:cNvSpPr txBox="1"/>
          <p:nvPr/>
        </p:nvSpPr>
        <p:spPr>
          <a:xfrm>
            <a:off x="3617603" y="1654542"/>
            <a:ext cx="1242130" cy="415498"/>
          </a:xfrm>
          <a:prstGeom prst="rect">
            <a:avLst/>
          </a:prstGeom>
          <a:noFill/>
        </p:spPr>
        <p:txBody>
          <a:bodyPr wrap="square" rtlCol="0">
            <a:spAutoFit/>
          </a:bodyPr>
          <a:lstStyle/>
          <a:p>
            <a:pPr algn="ctr"/>
            <a:r>
              <a:rPr lang="en-US" sz="1050" dirty="0" smtClean="0">
                <a:solidFill>
                  <a:prstClr val="black"/>
                </a:solidFill>
              </a:rPr>
              <a:t>Based on SAP funding request</a:t>
            </a:r>
          </a:p>
        </p:txBody>
      </p:sp>
      <p:sp>
        <p:nvSpPr>
          <p:cNvPr id="209" name="TextBox 208"/>
          <p:cNvSpPr txBox="1"/>
          <p:nvPr/>
        </p:nvSpPr>
        <p:spPr>
          <a:xfrm>
            <a:off x="3581767" y="1116062"/>
            <a:ext cx="1242130" cy="553998"/>
          </a:xfrm>
          <a:prstGeom prst="rect">
            <a:avLst/>
          </a:prstGeom>
          <a:noFill/>
        </p:spPr>
        <p:txBody>
          <a:bodyPr wrap="square" rtlCol="0">
            <a:spAutoFit/>
          </a:bodyPr>
          <a:lstStyle/>
          <a:p>
            <a:pPr algn="ctr"/>
            <a:r>
              <a:rPr lang="en-US" sz="1000" dirty="0" smtClean="0">
                <a:solidFill>
                  <a:prstClr val="black"/>
                </a:solidFill>
              </a:rPr>
              <a:t>Triggers for reprogramming </a:t>
            </a:r>
          </a:p>
          <a:p>
            <a:pPr algn="ctr"/>
            <a:r>
              <a:rPr lang="en-US" sz="1000" dirty="0" smtClean="0">
                <a:solidFill>
                  <a:prstClr val="black"/>
                </a:solidFill>
              </a:rPr>
              <a:t>&amp; narrative </a:t>
            </a:r>
          </a:p>
        </p:txBody>
      </p:sp>
      <p:sp>
        <p:nvSpPr>
          <p:cNvPr id="120" name="TextBox 259"/>
          <p:cNvSpPr txBox="1"/>
          <p:nvPr/>
        </p:nvSpPr>
        <p:spPr>
          <a:xfrm>
            <a:off x="464516" y="718200"/>
            <a:ext cx="1242130" cy="384721"/>
          </a:xfrm>
          <a:prstGeom prst="rect">
            <a:avLst/>
          </a:prstGeom>
          <a:noFill/>
        </p:spPr>
        <p:txBody>
          <a:bodyPr wrap="square" rtlCol="0">
            <a:spAutoFit/>
          </a:bodyPr>
          <a:lstStyle/>
          <a:p>
            <a:pPr algn="ctr"/>
            <a:r>
              <a:rPr lang="en-US" sz="1000" dirty="0" smtClean="0">
                <a:solidFill>
                  <a:prstClr val="black"/>
                </a:solidFill>
              </a:rPr>
              <a:t>Max. # of pages</a:t>
            </a:r>
          </a:p>
          <a:p>
            <a:pPr algn="ctr"/>
            <a:r>
              <a:rPr lang="en-US" sz="900" dirty="0" smtClean="0">
                <a:solidFill>
                  <a:prstClr val="black"/>
                </a:solidFill>
              </a:rPr>
              <a:t>per component</a:t>
            </a:r>
            <a:endParaRPr lang="en-US" sz="900" dirty="0">
              <a:solidFill>
                <a:prstClr val="black"/>
              </a:solidFill>
            </a:endParaRPr>
          </a:p>
        </p:txBody>
      </p:sp>
      <p:sp>
        <p:nvSpPr>
          <p:cNvPr id="102" name="TextBox 260"/>
          <p:cNvSpPr txBox="1"/>
          <p:nvPr/>
        </p:nvSpPr>
        <p:spPr>
          <a:xfrm>
            <a:off x="2496455" y="814701"/>
            <a:ext cx="1242130" cy="253916"/>
          </a:xfrm>
          <a:prstGeom prst="rect">
            <a:avLst/>
          </a:prstGeom>
          <a:noFill/>
        </p:spPr>
        <p:txBody>
          <a:bodyPr wrap="square" rtlCol="0">
            <a:spAutoFit/>
          </a:bodyPr>
          <a:lstStyle/>
          <a:p>
            <a:pPr algn="ctr"/>
            <a:r>
              <a:rPr lang="en-US" sz="1050" dirty="0" smtClean="0">
                <a:solidFill>
                  <a:prstClr val="black"/>
                </a:solidFill>
              </a:rPr>
              <a:t>15  </a:t>
            </a:r>
          </a:p>
        </p:txBody>
      </p:sp>
      <p:sp>
        <p:nvSpPr>
          <p:cNvPr id="103" name="TextBox 261"/>
          <p:cNvSpPr txBox="1"/>
          <p:nvPr/>
        </p:nvSpPr>
        <p:spPr>
          <a:xfrm>
            <a:off x="3565676" y="809449"/>
            <a:ext cx="1242130" cy="253916"/>
          </a:xfrm>
          <a:prstGeom prst="rect">
            <a:avLst/>
          </a:prstGeom>
          <a:noFill/>
        </p:spPr>
        <p:txBody>
          <a:bodyPr wrap="square" rtlCol="0">
            <a:spAutoFit/>
          </a:bodyPr>
          <a:lstStyle/>
          <a:p>
            <a:pPr algn="ctr"/>
            <a:r>
              <a:rPr lang="en-US" sz="1050" dirty="0">
                <a:solidFill>
                  <a:prstClr val="black"/>
                </a:solidFill>
              </a:rPr>
              <a:t>8</a:t>
            </a:r>
            <a:r>
              <a:rPr lang="en-US" sz="1050" dirty="0" smtClean="0">
                <a:solidFill>
                  <a:prstClr val="black"/>
                </a:solidFill>
              </a:rPr>
              <a:t> </a:t>
            </a:r>
          </a:p>
        </p:txBody>
      </p:sp>
      <p:sp>
        <p:nvSpPr>
          <p:cNvPr id="104" name="TextBox 268"/>
          <p:cNvSpPr txBox="1"/>
          <p:nvPr/>
        </p:nvSpPr>
        <p:spPr>
          <a:xfrm>
            <a:off x="4820009" y="805227"/>
            <a:ext cx="1242130" cy="253916"/>
          </a:xfrm>
          <a:prstGeom prst="rect">
            <a:avLst/>
          </a:prstGeom>
          <a:noFill/>
        </p:spPr>
        <p:txBody>
          <a:bodyPr wrap="square" rtlCol="0">
            <a:spAutoFit/>
          </a:bodyPr>
          <a:lstStyle/>
          <a:p>
            <a:pPr algn="ctr"/>
            <a:r>
              <a:rPr lang="en-US" sz="1050" dirty="0" smtClean="0">
                <a:solidFill>
                  <a:prstClr val="black"/>
                </a:solidFill>
              </a:rPr>
              <a:t>14  </a:t>
            </a:r>
          </a:p>
        </p:txBody>
      </p:sp>
      <p:sp>
        <p:nvSpPr>
          <p:cNvPr id="105" name="TextBox 272"/>
          <p:cNvSpPr txBox="1"/>
          <p:nvPr/>
        </p:nvSpPr>
        <p:spPr>
          <a:xfrm>
            <a:off x="5927041" y="808020"/>
            <a:ext cx="1242130" cy="253916"/>
          </a:xfrm>
          <a:prstGeom prst="rect">
            <a:avLst/>
          </a:prstGeom>
          <a:noFill/>
        </p:spPr>
        <p:txBody>
          <a:bodyPr wrap="square" rtlCol="0">
            <a:spAutoFit/>
          </a:bodyPr>
          <a:lstStyle/>
          <a:p>
            <a:pPr algn="ctr"/>
            <a:r>
              <a:rPr lang="en-US" sz="1050" dirty="0" smtClean="0">
                <a:solidFill>
                  <a:prstClr val="black"/>
                </a:solidFill>
              </a:rPr>
              <a:t>13  </a:t>
            </a:r>
          </a:p>
        </p:txBody>
      </p:sp>
      <p:sp>
        <p:nvSpPr>
          <p:cNvPr id="106" name="TextBox 273"/>
          <p:cNvSpPr txBox="1"/>
          <p:nvPr/>
        </p:nvSpPr>
        <p:spPr>
          <a:xfrm>
            <a:off x="6987029" y="806718"/>
            <a:ext cx="1242130" cy="253916"/>
          </a:xfrm>
          <a:prstGeom prst="rect">
            <a:avLst/>
          </a:prstGeom>
          <a:noFill/>
        </p:spPr>
        <p:txBody>
          <a:bodyPr wrap="square" rtlCol="0">
            <a:spAutoFit/>
          </a:bodyPr>
          <a:lstStyle/>
          <a:p>
            <a:pPr algn="ctr"/>
            <a:r>
              <a:rPr lang="en-US" sz="1050" dirty="0" smtClean="0">
                <a:solidFill>
                  <a:prstClr val="black"/>
                </a:solidFill>
              </a:rPr>
              <a:t>7</a:t>
            </a:r>
          </a:p>
        </p:txBody>
      </p:sp>
      <p:sp>
        <p:nvSpPr>
          <p:cNvPr id="107" name="TextBox 274"/>
          <p:cNvSpPr txBox="1"/>
          <p:nvPr/>
        </p:nvSpPr>
        <p:spPr>
          <a:xfrm>
            <a:off x="8115084" y="808786"/>
            <a:ext cx="973703" cy="253916"/>
          </a:xfrm>
          <a:prstGeom prst="rect">
            <a:avLst/>
          </a:prstGeom>
          <a:noFill/>
        </p:spPr>
        <p:txBody>
          <a:bodyPr wrap="square" rtlCol="0">
            <a:spAutoFit/>
          </a:bodyPr>
          <a:lstStyle/>
          <a:p>
            <a:pPr algn="ctr"/>
            <a:r>
              <a:rPr lang="en-US" sz="1050" smtClean="0">
                <a:solidFill>
                  <a:prstClr val="black"/>
                </a:solidFill>
              </a:rPr>
              <a:t>5  </a:t>
            </a:r>
            <a:endParaRPr lang="en-US" sz="1050" dirty="0" smtClean="0">
              <a:solidFill>
                <a:prstClr val="black"/>
              </a:solidFill>
            </a:endParaRPr>
          </a:p>
        </p:txBody>
      </p:sp>
      <p:sp>
        <p:nvSpPr>
          <p:cNvPr id="195" name="TextBox 194"/>
          <p:cNvSpPr txBox="1"/>
          <p:nvPr/>
        </p:nvSpPr>
        <p:spPr>
          <a:xfrm>
            <a:off x="2514734" y="2165977"/>
            <a:ext cx="1220968" cy="553998"/>
          </a:xfrm>
          <a:prstGeom prst="rect">
            <a:avLst/>
          </a:prstGeom>
          <a:noFill/>
        </p:spPr>
        <p:txBody>
          <a:bodyPr wrap="square" rtlCol="0">
            <a:spAutoFit/>
          </a:bodyPr>
          <a:lstStyle/>
          <a:p>
            <a:pPr algn="ctr"/>
            <a:r>
              <a:rPr lang="en-US" sz="900" dirty="0" smtClean="0">
                <a:solidFill>
                  <a:prstClr val="black">
                    <a:lumMod val="50000"/>
                    <a:lumOff val="50000"/>
                  </a:prstClr>
                </a:solidFill>
              </a:rPr>
              <a:t>Optional:</a:t>
            </a:r>
            <a:r>
              <a:rPr lang="en-US" sz="1000" dirty="0" smtClean="0">
                <a:solidFill>
                  <a:prstClr val="black"/>
                </a:solidFill>
              </a:rPr>
              <a:t>simplified narrative </a:t>
            </a:r>
            <a:r>
              <a:rPr lang="en-US" sz="1000" dirty="0" smtClean="0">
                <a:solidFill>
                  <a:srgbClr val="003F72"/>
                </a:solidFill>
              </a:rPr>
              <a:t>if </a:t>
            </a:r>
            <a:r>
              <a:rPr lang="en-US" sz="1000" dirty="0" smtClean="0">
                <a:solidFill>
                  <a:prstClr val="black"/>
                </a:solidFill>
              </a:rPr>
              <a:t>no changes </a:t>
            </a:r>
            <a:r>
              <a:rPr lang="en-US" sz="900" dirty="0" smtClean="0">
                <a:solidFill>
                  <a:prstClr val="black"/>
                </a:solidFill>
              </a:rPr>
              <a:t>(Y/N)</a:t>
            </a:r>
            <a:endParaRPr lang="en-US" sz="1050" dirty="0" smtClean="0">
              <a:solidFill>
                <a:prstClr val="black"/>
              </a:solidFill>
            </a:endParaRPr>
          </a:p>
        </p:txBody>
      </p:sp>
      <p:sp>
        <p:nvSpPr>
          <p:cNvPr id="193" name="TextBox 192"/>
          <p:cNvSpPr txBox="1"/>
          <p:nvPr/>
        </p:nvSpPr>
        <p:spPr>
          <a:xfrm>
            <a:off x="2513356" y="1060634"/>
            <a:ext cx="1242130" cy="577081"/>
          </a:xfrm>
          <a:prstGeom prst="rect">
            <a:avLst/>
          </a:prstGeom>
          <a:noFill/>
        </p:spPr>
        <p:txBody>
          <a:bodyPr wrap="square" rtlCol="0">
            <a:spAutoFit/>
          </a:bodyPr>
          <a:lstStyle/>
          <a:p>
            <a:pPr algn="ctr"/>
            <a:r>
              <a:rPr lang="en-US" sz="1050" dirty="0" smtClean="0">
                <a:solidFill>
                  <a:prstClr val="black"/>
                </a:solidFill>
              </a:rPr>
              <a:t>Available documentation</a:t>
            </a:r>
          </a:p>
          <a:p>
            <a:pPr algn="ctr"/>
            <a:r>
              <a:rPr lang="en-US" sz="1050" dirty="0" smtClean="0">
                <a:solidFill>
                  <a:prstClr val="black">
                    <a:lumMod val="50000"/>
                    <a:lumOff val="50000"/>
                  </a:prstClr>
                </a:solidFill>
              </a:rPr>
              <a:t>(table)</a:t>
            </a:r>
          </a:p>
        </p:txBody>
      </p:sp>
      <p:grpSp>
        <p:nvGrpSpPr>
          <p:cNvPr id="179" name="Group 129"/>
          <p:cNvGrpSpPr/>
          <p:nvPr/>
        </p:nvGrpSpPr>
        <p:grpSpPr>
          <a:xfrm>
            <a:off x="6029792" y="218171"/>
            <a:ext cx="1006602" cy="483584"/>
            <a:chOff x="5904033" y="294371"/>
            <a:chExt cx="1006602" cy="483584"/>
          </a:xfrm>
        </p:grpSpPr>
        <p:sp>
          <p:nvSpPr>
            <p:cNvPr id="22" name="Rounded Rectangle 130"/>
            <p:cNvSpPr/>
            <p:nvPr/>
          </p:nvSpPr>
          <p:spPr>
            <a:xfrm>
              <a:off x="5918726" y="294371"/>
              <a:ext cx="965200" cy="483584"/>
            </a:xfrm>
            <a:prstGeom prst="roundRect">
              <a:avLst>
                <a:gd name="adj" fmla="val 18421"/>
              </a:avLst>
            </a:prstGeom>
            <a:solidFill>
              <a:srgbClr val="E3D483"/>
            </a:solidFill>
            <a:ln>
              <a:solidFill>
                <a:srgbClr val="E3D48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sp>
          <p:nvSpPr>
            <p:cNvPr id="112" name="TextBox 131"/>
            <p:cNvSpPr txBox="1"/>
            <p:nvPr/>
          </p:nvSpPr>
          <p:spPr>
            <a:xfrm>
              <a:off x="5904033" y="376158"/>
              <a:ext cx="1006602" cy="307777"/>
            </a:xfrm>
            <a:prstGeom prst="rect">
              <a:avLst/>
            </a:prstGeom>
            <a:noFill/>
          </p:spPr>
          <p:txBody>
            <a:bodyPr wrap="square" rtlCol="0">
              <a:spAutoFit/>
            </a:bodyPr>
            <a:lstStyle/>
            <a:p>
              <a:pPr algn="ctr"/>
              <a:r>
                <a:rPr lang="en-US" sz="1400" dirty="0" smtClean="0">
                  <a:solidFill>
                    <a:prstClr val="black"/>
                  </a:solidFill>
                </a:rPr>
                <a:t>Transition</a:t>
              </a:r>
            </a:p>
          </p:txBody>
        </p:sp>
      </p:grpSp>
      <p:sp>
        <p:nvSpPr>
          <p:cNvPr id="275" name="Rounded Rectangle 298"/>
          <p:cNvSpPr/>
          <p:nvPr/>
        </p:nvSpPr>
        <p:spPr>
          <a:xfrm>
            <a:off x="1570332" y="217264"/>
            <a:ext cx="1037209" cy="544944"/>
          </a:xfrm>
          <a:prstGeom prst="roundRect">
            <a:avLst>
              <a:gd name="adj" fmla="val 9743"/>
            </a:avLst>
          </a:prstGeom>
          <a:solidFill>
            <a:schemeClr val="bg1">
              <a:alpha val="51000"/>
            </a:schemeClr>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grpSp>
        <p:nvGrpSpPr>
          <p:cNvPr id="188" name="Group 277"/>
          <p:cNvGrpSpPr/>
          <p:nvPr/>
        </p:nvGrpSpPr>
        <p:grpSpPr>
          <a:xfrm>
            <a:off x="8032414" y="218171"/>
            <a:ext cx="1099726" cy="4466083"/>
            <a:chOff x="8118139" y="294371"/>
            <a:chExt cx="1099726" cy="4466083"/>
          </a:xfrm>
        </p:grpSpPr>
        <p:grpSp>
          <p:nvGrpSpPr>
            <p:cNvPr id="177" name="Group 278"/>
            <p:cNvGrpSpPr/>
            <p:nvPr/>
          </p:nvGrpSpPr>
          <p:grpSpPr>
            <a:xfrm>
              <a:off x="8118139" y="294371"/>
              <a:ext cx="1099726" cy="4466083"/>
              <a:chOff x="8118139" y="294371"/>
              <a:chExt cx="1099726" cy="4466083"/>
            </a:xfrm>
          </p:grpSpPr>
          <p:sp>
            <p:nvSpPr>
              <p:cNvPr id="24" name="Rounded Rectangle 280"/>
              <p:cNvSpPr/>
              <p:nvPr/>
            </p:nvSpPr>
            <p:spPr>
              <a:xfrm>
                <a:off x="8271934" y="294371"/>
                <a:ext cx="792136" cy="473075"/>
              </a:xfrm>
              <a:prstGeom prst="roundRect">
                <a:avLst>
                  <a:gd name="adj" fmla="val 18421"/>
                </a:avLst>
              </a:prstGeom>
              <a:solidFill>
                <a:srgbClr val="80A0B8"/>
              </a:solidFill>
              <a:ln>
                <a:solidFill>
                  <a:srgbClr val="80A0B8"/>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sp>
            <p:nvSpPr>
              <p:cNvPr id="114" name="TextBox 281"/>
              <p:cNvSpPr txBox="1"/>
              <p:nvPr/>
            </p:nvSpPr>
            <p:spPr>
              <a:xfrm>
                <a:off x="8118139" y="299557"/>
                <a:ext cx="1099726" cy="461665"/>
              </a:xfrm>
              <a:prstGeom prst="rect">
                <a:avLst/>
              </a:prstGeom>
              <a:noFill/>
            </p:spPr>
            <p:txBody>
              <a:bodyPr wrap="square" rtlCol="0">
                <a:spAutoFit/>
              </a:bodyPr>
              <a:lstStyle/>
              <a:p>
                <a:pPr algn="ctr"/>
                <a:r>
                  <a:rPr lang="en-US" sz="1150" dirty="0" smtClean="0">
                    <a:solidFill>
                      <a:prstClr val="black"/>
                    </a:solidFill>
                  </a:rPr>
                  <a:t>Program continuation</a:t>
                </a:r>
                <a:endParaRPr lang="en-US" sz="1150" dirty="0">
                  <a:solidFill>
                    <a:prstClr val="black"/>
                  </a:solidFill>
                </a:endParaRPr>
              </a:p>
            </p:txBody>
          </p:sp>
          <p:sp>
            <p:nvSpPr>
              <p:cNvPr id="172" name="Rectangle 282"/>
              <p:cNvSpPr/>
              <p:nvPr/>
            </p:nvSpPr>
            <p:spPr>
              <a:xfrm>
                <a:off x="8285802" y="1150470"/>
                <a:ext cx="768997" cy="3609984"/>
              </a:xfrm>
              <a:prstGeom prst="rect">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prstClr val="black"/>
                  </a:solidFill>
                </a:endParaRPr>
              </a:p>
            </p:txBody>
          </p:sp>
        </p:grpSp>
        <p:sp>
          <p:nvSpPr>
            <p:cNvPr id="100" name="Rounded Rectangle 279"/>
            <p:cNvSpPr/>
            <p:nvPr/>
          </p:nvSpPr>
          <p:spPr>
            <a:xfrm>
              <a:off x="8279368" y="667799"/>
              <a:ext cx="779109" cy="4087746"/>
            </a:xfrm>
            <a:prstGeom prst="roundRect">
              <a:avLst>
                <a:gd name="adj" fmla="val 9743"/>
              </a:avLst>
            </a:prstGeom>
            <a:solidFill>
              <a:srgbClr val="80A0B8">
                <a:alpha val="48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grpSp>
      <p:sp>
        <p:nvSpPr>
          <p:cNvPr id="320" name="Oval 319"/>
          <p:cNvSpPr/>
          <p:nvPr/>
        </p:nvSpPr>
        <p:spPr>
          <a:xfrm>
            <a:off x="8884138" y="1163600"/>
            <a:ext cx="45719" cy="45719"/>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
        <p:nvSpPr>
          <p:cNvPr id="3" name="TextBox 2"/>
          <p:cNvSpPr txBox="1"/>
          <p:nvPr/>
        </p:nvSpPr>
        <p:spPr>
          <a:xfrm>
            <a:off x="8129174" y="2277675"/>
            <a:ext cx="912429" cy="307777"/>
          </a:xfrm>
          <a:prstGeom prst="rect">
            <a:avLst/>
          </a:prstGeom>
          <a:noFill/>
        </p:spPr>
        <p:txBody>
          <a:bodyPr wrap="none" rtlCol="0">
            <a:spAutoFit/>
          </a:bodyPr>
          <a:lstStyle/>
          <a:p>
            <a:r>
              <a:rPr lang="fr-CH" sz="1400" dirty="0" smtClean="0">
                <a:solidFill>
                  <a:prstClr val="black"/>
                </a:solidFill>
              </a:rPr>
              <a:t>Checklist</a:t>
            </a:r>
            <a:endParaRPr lang="en-GB" sz="1400" dirty="0">
              <a:solidFill>
                <a:prstClr val="black"/>
              </a:solidFill>
            </a:endParaRPr>
          </a:p>
        </p:txBody>
      </p:sp>
      <p:sp>
        <p:nvSpPr>
          <p:cNvPr id="258" name="Rounded Rectangle 91"/>
          <p:cNvSpPr/>
          <p:nvPr/>
        </p:nvSpPr>
        <p:spPr>
          <a:xfrm>
            <a:off x="6026244" y="348997"/>
            <a:ext cx="1025399" cy="4348324"/>
          </a:xfrm>
          <a:prstGeom prst="roundRect">
            <a:avLst>
              <a:gd name="adj" fmla="val 9743"/>
            </a:avLst>
          </a:prstGeom>
          <a:solidFill>
            <a:srgbClr val="E3D483">
              <a:alpha val="37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prstClr val="white"/>
              </a:solidFill>
            </a:endParaRPr>
          </a:p>
        </p:txBody>
      </p:sp>
      <p:sp>
        <p:nvSpPr>
          <p:cNvPr id="7" name="Rectangle 6"/>
          <p:cNvSpPr/>
          <p:nvPr/>
        </p:nvSpPr>
        <p:spPr>
          <a:xfrm>
            <a:off x="2641733" y="3862226"/>
            <a:ext cx="6336612" cy="501319"/>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prstClr val="black"/>
              </a:solidFill>
            </a:endParaRPr>
          </a:p>
        </p:txBody>
      </p:sp>
      <p:sp>
        <p:nvSpPr>
          <p:cNvPr id="271" name="TextBox 158"/>
          <p:cNvSpPr txBox="1"/>
          <p:nvPr/>
        </p:nvSpPr>
        <p:spPr>
          <a:xfrm>
            <a:off x="3790642" y="3909044"/>
            <a:ext cx="4486051" cy="369332"/>
          </a:xfrm>
          <a:prstGeom prst="rect">
            <a:avLst/>
          </a:prstGeom>
          <a:noFill/>
        </p:spPr>
        <p:txBody>
          <a:bodyPr wrap="square" rtlCol="0">
            <a:spAutoFit/>
          </a:bodyPr>
          <a:lstStyle/>
          <a:p>
            <a:pPr algn="ctr"/>
            <a:r>
              <a:rPr lang="en-US" dirty="0"/>
              <a:t>PAAR table </a:t>
            </a:r>
            <a:endParaRPr lang="en-GB" dirty="0"/>
          </a:p>
        </p:txBody>
      </p:sp>
      <p:sp>
        <p:nvSpPr>
          <p:cNvPr id="322" name="Oval 321"/>
          <p:cNvSpPr/>
          <p:nvPr/>
        </p:nvSpPr>
        <p:spPr>
          <a:xfrm>
            <a:off x="6795255" y="3975041"/>
            <a:ext cx="71284" cy="71284"/>
          </a:xfrm>
          <a:prstGeom prst="ellipse">
            <a:avLst/>
          </a:prstGeom>
          <a:solidFill>
            <a:srgbClr val="00B050"/>
          </a:solidFill>
          <a:ln>
            <a:solidFill>
              <a:srgbClr val="00B05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prstClr val="white"/>
              </a:solidFill>
            </a:endParaRPr>
          </a:p>
        </p:txBody>
      </p:sp>
    </p:spTree>
    <p:custDataLst>
      <p:tags r:id="rId2"/>
    </p:custDataLst>
    <p:extLst>
      <p:ext uri="{BB962C8B-B14F-4D97-AF65-F5344CB8AC3E}">
        <p14:creationId xmlns:p14="http://schemas.microsoft.com/office/powerpoint/2010/main" val="3169040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5814" y="4352174"/>
            <a:ext cx="8678184" cy="672001"/>
          </a:xfrm>
          <a:prstGeom prst="rect">
            <a:avLst/>
          </a:prstGeom>
          <a:solidFill>
            <a:schemeClr val="bg1"/>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solidFill>
                <a:prstClr val="black"/>
              </a:solidFill>
            </a:endParaRPr>
          </a:p>
        </p:txBody>
      </p:sp>
      <p:sp>
        <p:nvSpPr>
          <p:cNvPr id="2" name="Title 1"/>
          <p:cNvSpPr>
            <a:spLocks noGrp="1"/>
          </p:cNvSpPr>
          <p:nvPr>
            <p:ph type="title"/>
          </p:nvPr>
        </p:nvSpPr>
        <p:spPr>
          <a:xfrm>
            <a:off x="452993" y="396089"/>
            <a:ext cx="8064000" cy="857250"/>
          </a:xfrm>
        </p:spPr>
        <p:txBody>
          <a:bodyPr/>
          <a:lstStyle/>
          <a:p>
            <a:r>
              <a:rPr lang="en-US" dirty="0"/>
              <a:t>Prioritized above allocation request</a:t>
            </a:r>
            <a:r>
              <a:rPr lang="en-GB" dirty="0"/>
              <a:t/>
            </a:r>
            <a:br>
              <a:rPr lang="en-GB" dirty="0"/>
            </a:br>
            <a:endParaRPr lang="en-GB" dirty="0"/>
          </a:p>
        </p:txBody>
      </p:sp>
      <p:sp>
        <p:nvSpPr>
          <p:cNvPr id="4" name="Slide Number Placeholder 3"/>
          <p:cNvSpPr>
            <a:spLocks noGrp="1"/>
          </p:cNvSpPr>
          <p:nvPr>
            <p:ph type="sldNum" sz="quarter" idx="12"/>
          </p:nvPr>
        </p:nvSpPr>
        <p:spPr/>
        <p:txBody>
          <a:bodyPr/>
          <a:lstStyle/>
          <a:p>
            <a:fld id="{1D1E3EDB-D7EB-F14E-A6D1-748C03EC5EDC}" type="slidenum">
              <a:rPr lang="en-US" smtClean="0">
                <a:solidFill>
                  <a:prstClr val="white">
                    <a:lumMod val="75000"/>
                  </a:prstClr>
                </a:solidFill>
              </a:rPr>
              <a:pPr/>
              <a:t>6</a:t>
            </a:fld>
            <a:endParaRPr lang="en-US" dirty="0">
              <a:solidFill>
                <a:prstClr val="white">
                  <a:lumMod val="75000"/>
                </a:prstClr>
              </a:solidFill>
            </a:endParaRPr>
          </a:p>
        </p:txBody>
      </p:sp>
      <p:pic>
        <p:nvPicPr>
          <p:cNvPr id="5" name="Picture 4"/>
          <p:cNvPicPr>
            <a:picLocks noChangeAspect="1"/>
          </p:cNvPicPr>
          <p:nvPr/>
        </p:nvPicPr>
        <p:blipFill rotWithShape="1">
          <a:blip r:embed="rId3"/>
          <a:srcRect l="10073" t="17099" r="51298" b="22654"/>
          <a:stretch/>
        </p:blipFill>
        <p:spPr>
          <a:xfrm>
            <a:off x="788500" y="824714"/>
            <a:ext cx="7658172" cy="3925617"/>
          </a:xfrm>
          <a:prstGeom prst="rect">
            <a:avLst/>
          </a:prstGeom>
        </p:spPr>
      </p:pic>
    </p:spTree>
    <p:custDataLst>
      <p:tags r:id="rId1"/>
    </p:custDataLst>
    <p:extLst>
      <p:ext uri="{BB962C8B-B14F-4D97-AF65-F5344CB8AC3E}">
        <p14:creationId xmlns:p14="http://schemas.microsoft.com/office/powerpoint/2010/main" val="5119833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gray">
          <a:xfrm>
            <a:off x="1223630" y="1575533"/>
            <a:ext cx="6152184" cy="456209"/>
          </a:xfrm>
          <a:prstGeom prst="rect">
            <a:avLst/>
          </a:prstGeom>
          <a:solidFill>
            <a:schemeClr val="accent5">
              <a:lumMod val="20000"/>
              <a:lumOff val="8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r>
              <a:rPr lang="en-GB" sz="1200" dirty="0" smtClean="0">
                <a:solidFill>
                  <a:srgbClr val="1E1E1E"/>
                </a:solidFill>
              </a:rPr>
              <a:t>  Open </a:t>
            </a:r>
            <a:r>
              <a:rPr lang="en-GB" sz="1200" dirty="0">
                <a:solidFill>
                  <a:srgbClr val="1E1E1E"/>
                </a:solidFill>
              </a:rPr>
              <a:t>and transparent </a:t>
            </a:r>
            <a:r>
              <a:rPr lang="en-GB" sz="1200" dirty="0" smtClean="0">
                <a:solidFill>
                  <a:srgbClr val="1E1E1E"/>
                </a:solidFill>
              </a:rPr>
              <a:t>Principal Recipient </a:t>
            </a:r>
            <a:r>
              <a:rPr lang="en-GB" sz="1200" dirty="0">
                <a:solidFill>
                  <a:srgbClr val="1E1E1E"/>
                </a:solidFill>
              </a:rPr>
              <a:t>selection process</a:t>
            </a:r>
            <a:endParaRPr lang="en-US" sz="1200" dirty="0">
              <a:solidFill>
                <a:srgbClr val="1E1E1E"/>
              </a:solidFill>
            </a:endParaRPr>
          </a:p>
        </p:txBody>
      </p:sp>
      <p:sp>
        <p:nvSpPr>
          <p:cNvPr id="6" name="Rectangle 7"/>
          <p:cNvSpPr>
            <a:spLocks noChangeArrowheads="1"/>
          </p:cNvSpPr>
          <p:nvPr/>
        </p:nvSpPr>
        <p:spPr bwMode="gray">
          <a:xfrm>
            <a:off x="1223630" y="2085748"/>
            <a:ext cx="6152184" cy="502681"/>
          </a:xfrm>
          <a:prstGeom prst="rect">
            <a:avLst/>
          </a:prstGeom>
          <a:solidFill>
            <a:schemeClr val="accent3">
              <a:lumMod val="20000"/>
              <a:lumOff val="8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endParaRPr lang="en-US" sz="1200" dirty="0" smtClean="0">
              <a:solidFill>
                <a:srgbClr val="1E1E1E"/>
              </a:solidFill>
            </a:endParaRPr>
          </a:p>
          <a:p>
            <a:r>
              <a:rPr lang="en-US" sz="1200" dirty="0">
                <a:solidFill>
                  <a:srgbClr val="1E1E1E"/>
                </a:solidFill>
              </a:rPr>
              <a:t> </a:t>
            </a:r>
            <a:r>
              <a:rPr lang="en-US" sz="1200" dirty="0" smtClean="0">
                <a:solidFill>
                  <a:srgbClr val="1E1E1E"/>
                </a:solidFill>
              </a:rPr>
              <a:t> Overseeing </a:t>
            </a:r>
            <a:r>
              <a:rPr lang="en-US" sz="1200" dirty="0">
                <a:solidFill>
                  <a:srgbClr val="1E1E1E"/>
                </a:solidFill>
              </a:rPr>
              <a:t>program implementation and </a:t>
            </a:r>
            <a:r>
              <a:rPr lang="en-GB" sz="1200" dirty="0">
                <a:solidFill>
                  <a:srgbClr val="1E1E1E"/>
                </a:solidFill>
              </a:rPr>
              <a:t>having an oversight plan</a:t>
            </a:r>
            <a:endParaRPr lang="en-US" sz="1200" dirty="0">
              <a:solidFill>
                <a:srgbClr val="1E1E1E"/>
              </a:solidFill>
            </a:endParaRPr>
          </a:p>
          <a:p>
            <a:endParaRPr lang="en-US" sz="1200" dirty="0">
              <a:solidFill>
                <a:srgbClr val="1E1E1E"/>
              </a:solidFill>
            </a:endParaRPr>
          </a:p>
        </p:txBody>
      </p:sp>
      <p:sp>
        <p:nvSpPr>
          <p:cNvPr id="7" name="Rectangle 7"/>
          <p:cNvSpPr>
            <a:spLocks noChangeArrowheads="1"/>
          </p:cNvSpPr>
          <p:nvPr/>
        </p:nvSpPr>
        <p:spPr bwMode="gray">
          <a:xfrm>
            <a:off x="1223630" y="2625762"/>
            <a:ext cx="6152184" cy="495143"/>
          </a:xfrm>
          <a:prstGeom prst="rect">
            <a:avLst/>
          </a:prstGeom>
          <a:solidFill>
            <a:schemeClr val="accent3">
              <a:lumMod val="20000"/>
              <a:lumOff val="8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endParaRPr lang="en-GB" sz="1200" dirty="0" smtClean="0">
              <a:solidFill>
                <a:srgbClr val="1E1E1E"/>
              </a:solidFill>
            </a:endParaRPr>
          </a:p>
          <a:p>
            <a:r>
              <a:rPr lang="en-GB" sz="1200" dirty="0" smtClean="0">
                <a:solidFill>
                  <a:srgbClr val="1E1E1E"/>
                </a:solidFill>
              </a:rPr>
              <a:t>  Document </a:t>
            </a:r>
            <a:r>
              <a:rPr lang="en-GB" sz="1200" dirty="0">
                <a:solidFill>
                  <a:srgbClr val="1E1E1E"/>
                </a:solidFill>
              </a:rPr>
              <a:t>the representation of affected communities</a:t>
            </a:r>
          </a:p>
          <a:p>
            <a:endParaRPr lang="en-GB" sz="1200" dirty="0">
              <a:solidFill>
                <a:srgbClr val="1E1E1E"/>
              </a:solidFill>
            </a:endParaRPr>
          </a:p>
        </p:txBody>
      </p:sp>
      <p:sp>
        <p:nvSpPr>
          <p:cNvPr id="8" name="Rectangle 7"/>
          <p:cNvSpPr>
            <a:spLocks noChangeArrowheads="1"/>
          </p:cNvSpPr>
          <p:nvPr/>
        </p:nvSpPr>
        <p:spPr bwMode="gray">
          <a:xfrm>
            <a:off x="1223630" y="1059582"/>
            <a:ext cx="6152184" cy="456213"/>
          </a:xfrm>
          <a:prstGeom prst="rect">
            <a:avLst/>
          </a:prstGeom>
          <a:solidFill>
            <a:schemeClr val="accent5">
              <a:lumMod val="20000"/>
              <a:lumOff val="8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endParaRPr lang="en-GB" sz="1200" dirty="0" smtClean="0">
              <a:solidFill>
                <a:srgbClr val="1E1E1E"/>
              </a:solidFill>
            </a:endParaRPr>
          </a:p>
          <a:p>
            <a:r>
              <a:rPr lang="en-GB" sz="1200" dirty="0">
                <a:solidFill>
                  <a:srgbClr val="1E1E1E"/>
                </a:solidFill>
              </a:rPr>
              <a:t> </a:t>
            </a:r>
            <a:r>
              <a:rPr lang="en-GB" sz="1200" dirty="0" smtClean="0">
                <a:solidFill>
                  <a:srgbClr val="1E1E1E"/>
                </a:solidFill>
              </a:rPr>
              <a:t> Transparent </a:t>
            </a:r>
            <a:r>
              <a:rPr lang="en-GB" sz="1200" dirty="0">
                <a:solidFill>
                  <a:srgbClr val="1E1E1E"/>
                </a:solidFill>
              </a:rPr>
              <a:t>and inclusive </a:t>
            </a:r>
            <a:r>
              <a:rPr lang="en-GB" sz="1200" dirty="0" smtClean="0">
                <a:solidFill>
                  <a:srgbClr val="1E1E1E"/>
                </a:solidFill>
              </a:rPr>
              <a:t>funding request development </a:t>
            </a:r>
            <a:r>
              <a:rPr lang="en-GB" sz="1200" dirty="0">
                <a:solidFill>
                  <a:srgbClr val="1E1E1E"/>
                </a:solidFill>
              </a:rPr>
              <a:t>process </a:t>
            </a:r>
            <a:endParaRPr lang="en-US" sz="1200" dirty="0">
              <a:solidFill>
                <a:srgbClr val="1E1E1E"/>
              </a:solidFill>
            </a:endParaRPr>
          </a:p>
          <a:p>
            <a:endParaRPr lang="en-US" sz="1200" dirty="0">
              <a:solidFill>
                <a:srgbClr val="1E1E1E"/>
              </a:solidFill>
            </a:endParaRPr>
          </a:p>
        </p:txBody>
      </p:sp>
      <p:sp>
        <p:nvSpPr>
          <p:cNvPr id="9" name="Rectangle 7"/>
          <p:cNvSpPr>
            <a:spLocks noChangeArrowheads="1"/>
          </p:cNvSpPr>
          <p:nvPr/>
        </p:nvSpPr>
        <p:spPr bwMode="gray">
          <a:xfrm>
            <a:off x="1223630" y="3165816"/>
            <a:ext cx="6152184" cy="486054"/>
          </a:xfrm>
          <a:prstGeom prst="rect">
            <a:avLst/>
          </a:prstGeom>
          <a:solidFill>
            <a:schemeClr val="accent3">
              <a:lumMod val="20000"/>
              <a:lumOff val="8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endParaRPr lang="en-GB" sz="1200" dirty="0" smtClean="0">
              <a:solidFill>
                <a:srgbClr val="1E1E1E"/>
              </a:solidFill>
            </a:endParaRPr>
          </a:p>
          <a:p>
            <a:r>
              <a:rPr lang="en-GB" sz="1200" dirty="0">
                <a:solidFill>
                  <a:srgbClr val="1E1E1E"/>
                </a:solidFill>
              </a:rPr>
              <a:t> </a:t>
            </a:r>
            <a:r>
              <a:rPr lang="en-GB" sz="1200" dirty="0" smtClean="0">
                <a:solidFill>
                  <a:srgbClr val="1E1E1E"/>
                </a:solidFill>
              </a:rPr>
              <a:t> Ensure </a:t>
            </a:r>
            <a:r>
              <a:rPr lang="en-GB" sz="1200" dirty="0">
                <a:solidFill>
                  <a:srgbClr val="1E1E1E"/>
                </a:solidFill>
              </a:rPr>
              <a:t>representation of non-governmental members through transparent </a:t>
            </a:r>
            <a:r>
              <a:rPr lang="en-GB" sz="1200" dirty="0" smtClean="0">
                <a:solidFill>
                  <a:srgbClr val="1E1E1E"/>
                </a:solidFill>
              </a:rPr>
              <a:t>and</a:t>
            </a:r>
          </a:p>
          <a:p>
            <a:r>
              <a:rPr lang="en-GB" sz="1200" dirty="0" smtClean="0">
                <a:solidFill>
                  <a:srgbClr val="1E1E1E"/>
                </a:solidFill>
              </a:rPr>
              <a:t>  </a:t>
            </a:r>
            <a:r>
              <a:rPr lang="en-GB" sz="1200" dirty="0">
                <a:solidFill>
                  <a:srgbClr val="1E1E1E"/>
                </a:solidFill>
              </a:rPr>
              <a:t>documented processes</a:t>
            </a:r>
          </a:p>
          <a:p>
            <a:endParaRPr lang="en-GB" sz="1200" dirty="0">
              <a:solidFill>
                <a:srgbClr val="1E1E1E"/>
              </a:solidFill>
            </a:endParaRPr>
          </a:p>
        </p:txBody>
      </p:sp>
      <p:sp>
        <p:nvSpPr>
          <p:cNvPr id="10" name="Rectangle 7"/>
          <p:cNvSpPr>
            <a:spLocks noChangeArrowheads="1"/>
          </p:cNvSpPr>
          <p:nvPr/>
        </p:nvSpPr>
        <p:spPr bwMode="gray">
          <a:xfrm>
            <a:off x="1223630" y="3705876"/>
            <a:ext cx="6152184" cy="540060"/>
          </a:xfrm>
          <a:prstGeom prst="rect">
            <a:avLst/>
          </a:prstGeom>
          <a:solidFill>
            <a:schemeClr val="accent3">
              <a:lumMod val="20000"/>
              <a:lumOff val="8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endParaRPr lang="en-US" sz="1200" dirty="0" smtClean="0">
              <a:solidFill>
                <a:srgbClr val="1E1E1E"/>
              </a:solidFill>
            </a:endParaRPr>
          </a:p>
          <a:p>
            <a:r>
              <a:rPr lang="en-US" sz="1200" dirty="0" smtClean="0">
                <a:solidFill>
                  <a:srgbClr val="1E1E1E"/>
                </a:solidFill>
              </a:rPr>
              <a:t>  Develop</a:t>
            </a:r>
            <a:r>
              <a:rPr lang="en-US" sz="1200" dirty="0">
                <a:solidFill>
                  <a:srgbClr val="1E1E1E"/>
                </a:solidFill>
              </a:rPr>
              <a:t>, publish and follow a policy to manage conflict of interest that applies to all </a:t>
            </a:r>
            <a:endParaRPr lang="en-US" sz="1200" dirty="0" smtClean="0">
              <a:solidFill>
                <a:srgbClr val="1E1E1E"/>
              </a:solidFill>
            </a:endParaRPr>
          </a:p>
          <a:p>
            <a:r>
              <a:rPr lang="en-US" sz="1200" dirty="0" smtClean="0">
                <a:solidFill>
                  <a:srgbClr val="1E1E1E"/>
                </a:solidFill>
              </a:rPr>
              <a:t>  CCM </a:t>
            </a:r>
            <a:r>
              <a:rPr lang="en-US" sz="1200" dirty="0">
                <a:solidFill>
                  <a:srgbClr val="1E1E1E"/>
                </a:solidFill>
              </a:rPr>
              <a:t>members, across all CCM functions</a:t>
            </a:r>
            <a:endParaRPr lang="en-GB" sz="1200" dirty="0">
              <a:solidFill>
                <a:srgbClr val="1E1E1E"/>
              </a:solidFill>
            </a:endParaRPr>
          </a:p>
          <a:p>
            <a:endParaRPr lang="en-GB" sz="1200" dirty="0">
              <a:solidFill>
                <a:srgbClr val="1E1E1E"/>
              </a:solidFill>
            </a:endParaRPr>
          </a:p>
        </p:txBody>
      </p:sp>
      <p:sp>
        <p:nvSpPr>
          <p:cNvPr id="11" name="Oval 10"/>
          <p:cNvSpPr/>
          <p:nvPr/>
        </p:nvSpPr>
        <p:spPr>
          <a:xfrm>
            <a:off x="1101561" y="1157284"/>
            <a:ext cx="230334" cy="226354"/>
          </a:xfrm>
          <a:prstGeom prst="ellipse">
            <a:avLst/>
          </a:prstGeom>
          <a:solidFill>
            <a:srgbClr val="004782"/>
          </a:solidFill>
          <a:ln w="25400" cap="flat" cmpd="sng" algn="ctr">
            <a:solidFill>
              <a:schemeClr val="bg1"/>
            </a:solidFill>
            <a:prstDash val="solid"/>
          </a:ln>
          <a:effectLst>
            <a:outerShdw blurRad="50800" dist="38100" dir="2700000" algn="tl" rotWithShape="0">
              <a:prstClr val="black">
                <a:alpha val="40000"/>
              </a:prstClr>
            </a:outerShdw>
          </a:effectLst>
        </p:spPr>
        <p:txBody>
          <a:bodyPr anchor="ctr"/>
          <a:lstStyle/>
          <a:p>
            <a:pPr algn="ctr"/>
            <a:r>
              <a:rPr lang="en-US" sz="1050" b="1" kern="0" dirty="0">
                <a:solidFill>
                  <a:sysClr val="window" lastClr="FFFFFF"/>
                </a:solidFill>
                <a:cs typeface="Arial" charset="0"/>
              </a:rPr>
              <a:t>1</a:t>
            </a:r>
            <a:endParaRPr lang="en-GB" sz="1050" b="1" kern="0" dirty="0">
              <a:solidFill>
                <a:sysClr val="window" lastClr="FFFFFF"/>
              </a:solidFill>
              <a:cs typeface="Arial" charset="0"/>
            </a:endParaRPr>
          </a:p>
        </p:txBody>
      </p:sp>
      <p:sp>
        <p:nvSpPr>
          <p:cNvPr id="12" name="Oval 11"/>
          <p:cNvSpPr/>
          <p:nvPr/>
        </p:nvSpPr>
        <p:spPr>
          <a:xfrm>
            <a:off x="1101561" y="1697344"/>
            <a:ext cx="230334" cy="226354"/>
          </a:xfrm>
          <a:prstGeom prst="ellipse">
            <a:avLst/>
          </a:prstGeom>
          <a:solidFill>
            <a:srgbClr val="004782"/>
          </a:solidFill>
          <a:ln w="25400" cap="flat" cmpd="sng" algn="ctr">
            <a:solidFill>
              <a:schemeClr val="bg1"/>
            </a:solidFill>
            <a:prstDash val="solid"/>
          </a:ln>
          <a:effectLst>
            <a:outerShdw blurRad="50800" dist="38100" dir="2700000" algn="tl" rotWithShape="0">
              <a:prstClr val="black">
                <a:alpha val="40000"/>
              </a:prstClr>
            </a:outerShdw>
          </a:effectLst>
        </p:spPr>
        <p:txBody>
          <a:bodyPr anchor="ctr"/>
          <a:lstStyle/>
          <a:p>
            <a:pPr algn="ctr"/>
            <a:r>
              <a:rPr lang="en-US" sz="1050" b="1" kern="0" dirty="0">
                <a:solidFill>
                  <a:sysClr val="window" lastClr="FFFFFF"/>
                </a:solidFill>
                <a:cs typeface="Arial" charset="0"/>
              </a:rPr>
              <a:t>2</a:t>
            </a:r>
            <a:endParaRPr lang="en-GB" sz="1050" b="1" kern="0" dirty="0">
              <a:solidFill>
                <a:sysClr val="window" lastClr="FFFFFF"/>
              </a:solidFill>
              <a:cs typeface="Arial" charset="0"/>
            </a:endParaRPr>
          </a:p>
        </p:txBody>
      </p:sp>
      <p:sp>
        <p:nvSpPr>
          <p:cNvPr id="13" name="Oval 12"/>
          <p:cNvSpPr/>
          <p:nvPr/>
        </p:nvSpPr>
        <p:spPr>
          <a:xfrm>
            <a:off x="1101561" y="2237404"/>
            <a:ext cx="230334" cy="226354"/>
          </a:xfrm>
          <a:prstGeom prst="ellipse">
            <a:avLst/>
          </a:prstGeom>
          <a:solidFill>
            <a:srgbClr val="004782"/>
          </a:solidFill>
          <a:ln w="25400" cap="flat" cmpd="sng" algn="ctr">
            <a:solidFill>
              <a:schemeClr val="bg1"/>
            </a:solidFill>
            <a:prstDash val="solid"/>
          </a:ln>
          <a:effectLst>
            <a:outerShdw blurRad="50800" dist="38100" dir="2700000" algn="tl" rotWithShape="0">
              <a:prstClr val="black">
                <a:alpha val="40000"/>
              </a:prstClr>
            </a:outerShdw>
          </a:effectLst>
        </p:spPr>
        <p:txBody>
          <a:bodyPr anchor="ctr"/>
          <a:lstStyle/>
          <a:p>
            <a:pPr algn="ctr"/>
            <a:r>
              <a:rPr lang="en-US" sz="1050" b="1" kern="0" dirty="0">
                <a:solidFill>
                  <a:sysClr val="window" lastClr="FFFFFF"/>
                </a:solidFill>
                <a:cs typeface="Arial" charset="0"/>
              </a:rPr>
              <a:t>3</a:t>
            </a:r>
            <a:endParaRPr lang="en-GB" sz="1050" b="1" kern="0" dirty="0">
              <a:solidFill>
                <a:sysClr val="window" lastClr="FFFFFF"/>
              </a:solidFill>
              <a:cs typeface="Arial" charset="0"/>
            </a:endParaRPr>
          </a:p>
        </p:txBody>
      </p:sp>
      <p:sp>
        <p:nvSpPr>
          <p:cNvPr id="14" name="Oval 13"/>
          <p:cNvSpPr/>
          <p:nvPr/>
        </p:nvSpPr>
        <p:spPr>
          <a:xfrm>
            <a:off x="1101561" y="2777454"/>
            <a:ext cx="230334" cy="226354"/>
          </a:xfrm>
          <a:prstGeom prst="ellipse">
            <a:avLst/>
          </a:prstGeom>
          <a:solidFill>
            <a:srgbClr val="004782"/>
          </a:solidFill>
          <a:ln w="25400" cap="flat" cmpd="sng" algn="ctr">
            <a:solidFill>
              <a:schemeClr val="bg1"/>
            </a:solidFill>
            <a:prstDash val="solid"/>
          </a:ln>
          <a:effectLst>
            <a:outerShdw blurRad="50800" dist="38100" dir="2700000" algn="tl" rotWithShape="0">
              <a:prstClr val="black">
                <a:alpha val="40000"/>
              </a:prstClr>
            </a:outerShdw>
          </a:effectLst>
        </p:spPr>
        <p:txBody>
          <a:bodyPr anchor="ctr"/>
          <a:lstStyle/>
          <a:p>
            <a:pPr algn="ctr"/>
            <a:r>
              <a:rPr lang="en-US" sz="1050" b="1" kern="0" dirty="0">
                <a:solidFill>
                  <a:sysClr val="window" lastClr="FFFFFF"/>
                </a:solidFill>
                <a:cs typeface="Arial" charset="0"/>
              </a:rPr>
              <a:t>4</a:t>
            </a:r>
            <a:endParaRPr lang="en-GB" sz="1050" b="1" kern="0" dirty="0">
              <a:solidFill>
                <a:sysClr val="window" lastClr="FFFFFF"/>
              </a:solidFill>
              <a:cs typeface="Arial" charset="0"/>
            </a:endParaRPr>
          </a:p>
        </p:txBody>
      </p:sp>
      <p:sp>
        <p:nvSpPr>
          <p:cNvPr id="15" name="Oval 14"/>
          <p:cNvSpPr/>
          <p:nvPr/>
        </p:nvSpPr>
        <p:spPr>
          <a:xfrm>
            <a:off x="1101561" y="3317524"/>
            <a:ext cx="230334" cy="226354"/>
          </a:xfrm>
          <a:prstGeom prst="ellipse">
            <a:avLst/>
          </a:prstGeom>
          <a:solidFill>
            <a:srgbClr val="004782"/>
          </a:solidFill>
          <a:ln w="25400" cap="flat" cmpd="sng" algn="ctr">
            <a:solidFill>
              <a:schemeClr val="bg1"/>
            </a:solidFill>
            <a:prstDash val="solid"/>
          </a:ln>
          <a:effectLst>
            <a:outerShdw blurRad="50800" dist="38100" dir="2700000" algn="tl" rotWithShape="0">
              <a:prstClr val="black">
                <a:alpha val="40000"/>
              </a:prstClr>
            </a:outerShdw>
          </a:effectLst>
        </p:spPr>
        <p:txBody>
          <a:bodyPr anchor="ctr"/>
          <a:lstStyle/>
          <a:p>
            <a:pPr algn="ctr"/>
            <a:r>
              <a:rPr lang="en-US" sz="1050" b="1" kern="0" dirty="0">
                <a:solidFill>
                  <a:sysClr val="window" lastClr="FFFFFF"/>
                </a:solidFill>
                <a:cs typeface="Arial" charset="0"/>
              </a:rPr>
              <a:t>5</a:t>
            </a:r>
            <a:endParaRPr lang="en-GB" sz="1050" b="1" kern="0" dirty="0">
              <a:solidFill>
                <a:sysClr val="window" lastClr="FFFFFF"/>
              </a:solidFill>
              <a:cs typeface="Arial" charset="0"/>
            </a:endParaRPr>
          </a:p>
        </p:txBody>
      </p:sp>
      <p:sp>
        <p:nvSpPr>
          <p:cNvPr id="16" name="Oval 15"/>
          <p:cNvSpPr/>
          <p:nvPr/>
        </p:nvSpPr>
        <p:spPr>
          <a:xfrm>
            <a:off x="1101561" y="3867946"/>
            <a:ext cx="230334" cy="226354"/>
          </a:xfrm>
          <a:prstGeom prst="ellipse">
            <a:avLst/>
          </a:prstGeom>
          <a:solidFill>
            <a:srgbClr val="004782"/>
          </a:solidFill>
          <a:ln w="25400" cap="flat" cmpd="sng" algn="ctr">
            <a:solidFill>
              <a:schemeClr val="bg1"/>
            </a:solidFill>
            <a:prstDash val="solid"/>
          </a:ln>
          <a:effectLst>
            <a:outerShdw blurRad="50800" dist="38100" dir="2700000" algn="tl" rotWithShape="0">
              <a:prstClr val="black">
                <a:alpha val="40000"/>
              </a:prstClr>
            </a:outerShdw>
          </a:effectLst>
        </p:spPr>
        <p:txBody>
          <a:bodyPr anchor="ctr"/>
          <a:lstStyle/>
          <a:p>
            <a:pPr algn="ctr"/>
            <a:r>
              <a:rPr lang="en-US" sz="1050" b="1" kern="0" dirty="0">
                <a:solidFill>
                  <a:sysClr val="window" lastClr="FFFFFF"/>
                </a:solidFill>
                <a:cs typeface="Arial" charset="0"/>
              </a:rPr>
              <a:t>6</a:t>
            </a:r>
            <a:endParaRPr lang="en-GB" sz="1050" b="1" kern="0" dirty="0">
              <a:solidFill>
                <a:sysClr val="window" lastClr="FFFFFF"/>
              </a:solidFill>
              <a:cs typeface="Arial" charset="0"/>
            </a:endParaRPr>
          </a:p>
        </p:txBody>
      </p:sp>
      <p:sp>
        <p:nvSpPr>
          <p:cNvPr id="23" name="Right Brace 22"/>
          <p:cNvSpPr/>
          <p:nvPr/>
        </p:nvSpPr>
        <p:spPr>
          <a:xfrm>
            <a:off x="7009751" y="2138436"/>
            <a:ext cx="292532" cy="2053534"/>
          </a:xfrm>
          <a:prstGeom prst="rightBrace">
            <a:avLst>
              <a:gd name="adj1" fmla="val 45319"/>
              <a:gd name="adj2" fmla="val 50000"/>
            </a:avLst>
          </a:prstGeom>
          <a:noFill/>
          <a:ln w="28575" cap="flat" cmpd="sng" algn="ctr">
            <a:solidFill>
              <a:srgbClr val="FFFFFF">
                <a:lumMod val="50000"/>
              </a:srgbClr>
            </a:solidFill>
            <a:prstDash val="solid"/>
          </a:ln>
          <a:effectLst/>
        </p:spPr>
        <p:txBody>
          <a:bodyPr rtlCol="0" anchor="ctr"/>
          <a:lstStyle/>
          <a:p>
            <a:pPr algn="ctr">
              <a:defRPr/>
            </a:pPr>
            <a:endParaRPr lang="en-GB" sz="1350" kern="0">
              <a:solidFill>
                <a:srgbClr val="1E1E1E"/>
              </a:solidFill>
            </a:endParaRPr>
          </a:p>
        </p:txBody>
      </p:sp>
      <p:sp>
        <p:nvSpPr>
          <p:cNvPr id="24" name="Rectangle 23"/>
          <p:cNvSpPr/>
          <p:nvPr/>
        </p:nvSpPr>
        <p:spPr>
          <a:xfrm>
            <a:off x="7315200" y="2534157"/>
            <a:ext cx="884204" cy="1360855"/>
          </a:xfrm>
          <a:prstGeom prst="rect">
            <a:avLst/>
          </a:prstGeom>
          <a:solidFill>
            <a:srgbClr val="FFFFFF"/>
          </a:solidFill>
          <a:ln w="25400" cap="flat" cmpd="sng" algn="ctr">
            <a:solidFill>
              <a:srgbClr val="000000"/>
            </a:solidFill>
            <a:prstDash val="solid"/>
          </a:ln>
          <a:effectLst>
            <a:outerShdw blurRad="50800" dist="38100" dir="2700000" algn="tl" rotWithShape="0">
              <a:prstClr val="black">
                <a:alpha val="40000"/>
              </a:prstClr>
            </a:outerShdw>
          </a:effectLst>
        </p:spPr>
        <p:txBody>
          <a:bodyPr rtlCol="0" anchor="ctr"/>
          <a:lstStyle/>
          <a:p>
            <a:pPr algn="ctr"/>
            <a:r>
              <a:rPr lang="en-US" sz="1050" kern="0" dirty="0">
                <a:solidFill>
                  <a:srgbClr val="1E1E1E"/>
                </a:solidFill>
              </a:rPr>
              <a:t>3 to 6 </a:t>
            </a:r>
            <a:r>
              <a:rPr lang="en-US" sz="1050" kern="0" dirty="0" smtClean="0">
                <a:solidFill>
                  <a:srgbClr val="1E1E1E"/>
                </a:solidFill>
              </a:rPr>
              <a:t>assessed annually and monitored </a:t>
            </a:r>
            <a:r>
              <a:rPr lang="en-US" sz="1050" kern="0" dirty="0">
                <a:solidFill>
                  <a:srgbClr val="1E1E1E"/>
                </a:solidFill>
              </a:rPr>
              <a:t>on going basis</a:t>
            </a:r>
            <a:endParaRPr lang="en-GB" sz="1050" kern="0" dirty="0">
              <a:solidFill>
                <a:srgbClr val="1E1E1E"/>
              </a:solidFill>
            </a:endParaRPr>
          </a:p>
        </p:txBody>
      </p:sp>
      <p:sp>
        <p:nvSpPr>
          <p:cNvPr id="26" name="Right Brace 25"/>
          <p:cNvSpPr/>
          <p:nvPr/>
        </p:nvSpPr>
        <p:spPr>
          <a:xfrm>
            <a:off x="7042089" y="1157264"/>
            <a:ext cx="230211" cy="738758"/>
          </a:xfrm>
          <a:prstGeom prst="rightBrace">
            <a:avLst>
              <a:gd name="adj1" fmla="val 40811"/>
              <a:gd name="adj2" fmla="val 50000"/>
            </a:avLst>
          </a:prstGeom>
          <a:noFill/>
          <a:ln w="28575" cap="flat" cmpd="sng" algn="ctr">
            <a:solidFill>
              <a:srgbClr val="FFFFFF">
                <a:lumMod val="50000"/>
              </a:srgbClr>
            </a:solidFill>
            <a:prstDash val="solid"/>
          </a:ln>
          <a:effectLst/>
        </p:spPr>
        <p:txBody>
          <a:bodyPr rtlCol="0" anchor="ctr"/>
          <a:lstStyle/>
          <a:p>
            <a:pPr algn="ctr">
              <a:defRPr/>
            </a:pPr>
            <a:endParaRPr lang="en-GB" sz="1350" kern="0">
              <a:solidFill>
                <a:srgbClr val="1E1E1E"/>
              </a:solidFill>
            </a:endParaRPr>
          </a:p>
        </p:txBody>
      </p:sp>
      <p:sp>
        <p:nvSpPr>
          <p:cNvPr id="27" name="Rectangle 26"/>
          <p:cNvSpPr/>
          <p:nvPr/>
        </p:nvSpPr>
        <p:spPr>
          <a:xfrm>
            <a:off x="7313771" y="1059582"/>
            <a:ext cx="903635" cy="928451"/>
          </a:xfrm>
          <a:prstGeom prst="rect">
            <a:avLst/>
          </a:prstGeom>
          <a:solidFill>
            <a:srgbClr val="FFFFFF"/>
          </a:solidFill>
          <a:ln w="25400" cap="flat" cmpd="sng" algn="ctr">
            <a:solidFill>
              <a:srgbClr val="000000"/>
            </a:solidFill>
            <a:prstDash val="solid"/>
          </a:ln>
          <a:effectLst>
            <a:outerShdw blurRad="50800" dist="38100" dir="2700000" algn="tl" rotWithShape="0">
              <a:prstClr val="black">
                <a:alpha val="40000"/>
              </a:prstClr>
            </a:outerShdw>
          </a:effectLst>
        </p:spPr>
        <p:txBody>
          <a:bodyPr rtlCol="0" anchor="ctr"/>
          <a:lstStyle/>
          <a:p>
            <a:pPr algn="ctr">
              <a:defRPr/>
            </a:pPr>
            <a:r>
              <a:rPr lang="en-US" sz="1050" kern="0" dirty="0">
                <a:solidFill>
                  <a:srgbClr val="1E1E1E"/>
                </a:solidFill>
              </a:rPr>
              <a:t>1 and 2 assessed at </a:t>
            </a:r>
            <a:r>
              <a:rPr lang="en-US" sz="1050" kern="0" dirty="0" smtClean="0">
                <a:solidFill>
                  <a:srgbClr val="1E1E1E"/>
                </a:solidFill>
              </a:rPr>
              <a:t>funding request submission</a:t>
            </a:r>
            <a:endParaRPr lang="en-GB" sz="1050" kern="0" dirty="0">
              <a:solidFill>
                <a:srgbClr val="1E1E1E"/>
              </a:solidFill>
            </a:endParaRPr>
          </a:p>
        </p:txBody>
      </p:sp>
      <p:sp>
        <p:nvSpPr>
          <p:cNvPr id="2" name="Title 1"/>
          <p:cNvSpPr>
            <a:spLocks noGrp="1"/>
          </p:cNvSpPr>
          <p:nvPr>
            <p:ph type="title"/>
          </p:nvPr>
        </p:nvSpPr>
        <p:spPr>
          <a:xfrm>
            <a:off x="631214" y="635007"/>
            <a:ext cx="6744600" cy="518995"/>
          </a:xfrm>
        </p:spPr>
        <p:txBody>
          <a:bodyPr>
            <a:normAutofit/>
          </a:bodyPr>
          <a:lstStyle/>
          <a:p>
            <a:r>
              <a:rPr lang="en-GB" sz="2000" dirty="0">
                <a:solidFill>
                  <a:schemeClr val="bg1">
                    <a:lumMod val="65000"/>
                  </a:schemeClr>
                </a:solidFill>
                <a:latin typeface="+mj-lt"/>
              </a:rPr>
              <a:t>CCM Eligibility Requirements</a:t>
            </a:r>
          </a:p>
        </p:txBody>
      </p:sp>
      <p:sp>
        <p:nvSpPr>
          <p:cNvPr id="4" name="Slide Number Placeholder 3"/>
          <p:cNvSpPr>
            <a:spLocks noGrp="1"/>
          </p:cNvSpPr>
          <p:nvPr>
            <p:ph type="sldNum" sz="quarter" idx="12"/>
          </p:nvPr>
        </p:nvSpPr>
        <p:spPr/>
        <p:txBody>
          <a:bodyPr/>
          <a:lstStyle/>
          <a:p>
            <a:fld id="{1D1E3EDB-D7EB-F14E-A6D1-748C03EC5EDC}" type="slidenum">
              <a:rPr lang="en-US" smtClean="0">
                <a:solidFill>
                  <a:srgbClr val="FFFFFF">
                    <a:lumMod val="75000"/>
                  </a:srgbClr>
                </a:solidFill>
              </a:rPr>
              <a:pPr/>
              <a:t>7</a:t>
            </a:fld>
            <a:endParaRPr lang="en-US" dirty="0">
              <a:solidFill>
                <a:srgbClr val="FFFFFF">
                  <a:lumMod val="75000"/>
                </a:srgbClr>
              </a:solidFill>
            </a:endParaRPr>
          </a:p>
        </p:txBody>
      </p:sp>
      <p:sp>
        <p:nvSpPr>
          <p:cNvPr id="20" name="Title 1"/>
          <p:cNvSpPr txBox="1">
            <a:spLocks/>
          </p:cNvSpPr>
          <p:nvPr/>
        </p:nvSpPr>
        <p:spPr>
          <a:xfrm>
            <a:off x="548436" y="285621"/>
            <a:ext cx="5762829" cy="488893"/>
          </a:xfrm>
          <a:prstGeom prst="rect">
            <a:avLst/>
          </a:prstGeom>
        </p:spPr>
        <p:txBody>
          <a:bodyPr vert="horz" lIns="0" tIns="0" rIns="0" bIns="45720" rtlCol="0" anchor="t" anchorCtr="0">
            <a:normAutofit/>
          </a:bodyPr>
          <a:lstStyle>
            <a:lvl1pPr algn="l" defTabSz="457200" rtl="0" eaLnBrk="1" latinLnBrk="0" hangingPunct="1">
              <a:spcBef>
                <a:spcPct val="0"/>
              </a:spcBef>
              <a:buNone/>
              <a:defRPr sz="2400" kern="1200" baseline="0">
                <a:solidFill>
                  <a:schemeClr val="tx1"/>
                </a:solidFill>
                <a:latin typeface="Arial"/>
                <a:ea typeface="+mj-ea"/>
                <a:cs typeface="+mj-cs"/>
              </a:defRPr>
            </a:lvl1pPr>
          </a:lstStyle>
          <a:p>
            <a:r>
              <a:rPr lang="en-US" b="1" dirty="0" smtClean="0"/>
              <a:t>Key principles of the request (2)</a:t>
            </a:r>
            <a:endParaRPr lang="en-GB" b="1" dirty="0"/>
          </a:p>
        </p:txBody>
      </p:sp>
    </p:spTree>
    <p:custDataLst>
      <p:tags r:id="rId1"/>
    </p:custDataLst>
    <p:extLst>
      <p:ext uri="{BB962C8B-B14F-4D97-AF65-F5344CB8AC3E}">
        <p14:creationId xmlns:p14="http://schemas.microsoft.com/office/powerpoint/2010/main" val="2325072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6"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8</a:t>
            </a:fld>
            <a:endParaRPr lang="en-US" dirty="0"/>
          </a:p>
        </p:txBody>
      </p:sp>
      <p:sp>
        <p:nvSpPr>
          <p:cNvPr id="5" name="Title 1"/>
          <p:cNvSpPr>
            <a:spLocks noGrp="1"/>
          </p:cNvSpPr>
          <p:nvPr>
            <p:ph type="title"/>
          </p:nvPr>
        </p:nvSpPr>
        <p:spPr>
          <a:xfrm>
            <a:off x="541870" y="364060"/>
            <a:ext cx="8064000" cy="857250"/>
          </a:xfrm>
        </p:spPr>
        <p:txBody>
          <a:bodyPr>
            <a:normAutofit/>
          </a:bodyPr>
          <a:lstStyle/>
          <a:p>
            <a:r>
              <a:rPr lang="fr-CH" sz="2200" dirty="0" smtClean="0"/>
              <a:t>Contents</a:t>
            </a:r>
            <a:endParaRPr lang="en-GB" sz="2200" dirty="0"/>
          </a:p>
        </p:txBody>
      </p:sp>
      <p:sp>
        <p:nvSpPr>
          <p:cNvPr id="6" name="Slide Number Placeholder 2"/>
          <p:cNvSpPr txBox="1">
            <a:spLocks/>
          </p:cNvSpPr>
          <p:nvPr/>
        </p:nvSpPr>
        <p:spPr>
          <a:xfrm>
            <a:off x="6211556" y="4047937"/>
            <a:ext cx="2133600" cy="273844"/>
          </a:xfrm>
          <a:prstGeom prst="rect">
            <a:avLst/>
          </a:prstGeom>
        </p:spPr>
        <p:txBody>
          <a:bodyPr vert="horz" lIns="91440" tIns="45720" rIns="91440" bIns="45720" rtlCol="0" anchor="ctr"/>
          <a:lstStyle>
            <a:defPPr>
              <a:defRPr lang="en-US"/>
            </a:defPPr>
            <a:lvl1pPr marL="0" algn="r" defTabSz="457200" rtl="0" eaLnBrk="1" latinLnBrk="0" hangingPunct="1">
              <a:tabLst>
                <a:tab pos="1163638" algn="l"/>
              </a:tabLst>
              <a:defRPr sz="1000" kern="1200">
                <a:solidFill>
                  <a:schemeClr val="bg1">
                    <a:lumMod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D1E3EDB-D7EB-F14E-A6D1-748C03EC5EDC}" type="slidenum">
              <a:rPr lang="en-US" smtClean="0"/>
              <a:pPr/>
              <a:t>8</a:t>
            </a:fld>
            <a:endParaRPr lang="en-US" dirty="0"/>
          </a:p>
        </p:txBody>
      </p:sp>
      <p:grpSp>
        <p:nvGrpSpPr>
          <p:cNvPr id="17" name="Group 16"/>
          <p:cNvGrpSpPr/>
          <p:nvPr/>
        </p:nvGrpSpPr>
        <p:grpSpPr>
          <a:xfrm>
            <a:off x="1626789" y="964936"/>
            <a:ext cx="6205637" cy="3279857"/>
            <a:chOff x="1157101" y="581991"/>
            <a:chExt cx="6205637" cy="3279857"/>
          </a:xfrm>
        </p:grpSpPr>
        <p:sp>
          <p:nvSpPr>
            <p:cNvPr id="2" name="Rectangle 1"/>
            <p:cNvSpPr/>
            <p:nvPr/>
          </p:nvSpPr>
          <p:spPr>
            <a:xfrm>
              <a:off x="1157101" y="1349999"/>
              <a:ext cx="6199411" cy="331440"/>
            </a:xfrm>
            <a:prstGeom prst="rect">
              <a:avLst/>
            </a:prstGeom>
            <a:solidFill>
              <a:schemeClr val="bg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7" name="TextBox 6"/>
            <p:cNvSpPr txBox="1"/>
            <p:nvPr/>
          </p:nvSpPr>
          <p:spPr>
            <a:xfrm>
              <a:off x="1163322" y="581991"/>
              <a:ext cx="6035220" cy="3093154"/>
            </a:xfrm>
            <a:prstGeom prst="rect">
              <a:avLst/>
            </a:prstGeom>
            <a:noFill/>
          </p:spPr>
          <p:txBody>
            <a:bodyPr wrap="square" rtlCol="0">
              <a:spAutoFit/>
            </a:bodyPr>
            <a:lstStyle/>
            <a:p>
              <a:pPr marL="633413" lvl="1">
                <a:lnSpc>
                  <a:spcPct val="150000"/>
                </a:lnSpc>
                <a:spcBef>
                  <a:spcPts val="0"/>
                </a:spcBef>
                <a:spcAft>
                  <a:spcPts val="0"/>
                </a:spcAft>
              </a:pPr>
              <a:r>
                <a:rPr lang="en-US" sz="1600" dirty="0" smtClean="0">
                  <a:solidFill>
                    <a:srgbClr val="000000"/>
                  </a:solidFill>
                  <a:cs typeface="Arial" charset="0"/>
                </a:rPr>
                <a:t>Differentiated application process and review process</a:t>
              </a:r>
              <a:endParaRPr lang="en-US" sz="1600" dirty="0">
                <a:solidFill>
                  <a:srgbClr val="000000"/>
                </a:solidFill>
                <a:cs typeface="Arial" charset="0"/>
              </a:endParaRPr>
            </a:p>
            <a:p>
              <a:pPr marL="633413" lvl="1">
                <a:lnSpc>
                  <a:spcPct val="150000"/>
                </a:lnSpc>
                <a:spcBef>
                  <a:spcPts val="0"/>
                </a:spcBef>
                <a:spcAft>
                  <a:spcPts val="0"/>
                </a:spcAft>
              </a:pPr>
              <a:r>
                <a:rPr lang="en-US" sz="1600" dirty="0" smtClean="0">
                  <a:solidFill>
                    <a:srgbClr val="000000"/>
                  </a:solidFill>
                  <a:cs typeface="Arial" charset="0"/>
                </a:rPr>
                <a:t>Key principles and developing process</a:t>
              </a:r>
            </a:p>
            <a:p>
              <a:pPr marL="633413" lvl="1">
                <a:lnSpc>
                  <a:spcPct val="150000"/>
                </a:lnSpc>
                <a:spcBef>
                  <a:spcPts val="0"/>
                </a:spcBef>
                <a:spcAft>
                  <a:spcPts val="0"/>
                </a:spcAft>
              </a:pPr>
              <a:r>
                <a:rPr lang="en-US" sz="1600" dirty="0" smtClean="0">
                  <a:solidFill>
                    <a:srgbClr val="000000"/>
                  </a:solidFill>
                  <a:cs typeface="Arial" charset="0"/>
                </a:rPr>
                <a:t>Program Continuation</a:t>
              </a:r>
            </a:p>
            <a:p>
              <a:pPr marL="633413" lvl="1">
                <a:lnSpc>
                  <a:spcPts val="2100"/>
                </a:lnSpc>
                <a:spcBef>
                  <a:spcPts val="0"/>
                </a:spcBef>
                <a:spcAft>
                  <a:spcPts val="0"/>
                </a:spcAft>
              </a:pPr>
              <a:r>
                <a:rPr lang="en-US" sz="1600" dirty="0" smtClean="0">
                  <a:solidFill>
                    <a:srgbClr val="000000"/>
                  </a:solidFill>
                  <a:cs typeface="Arial" charset="0"/>
                </a:rPr>
                <a:t>Tailored Review</a:t>
              </a:r>
              <a:endParaRPr lang="en-US" sz="1400" dirty="0" smtClean="0">
                <a:solidFill>
                  <a:srgbClr val="000000"/>
                </a:solidFill>
                <a:cs typeface="Arial" charset="0"/>
              </a:endParaRPr>
            </a:p>
            <a:p>
              <a:pPr marL="633413" lvl="1">
                <a:lnSpc>
                  <a:spcPts val="2100"/>
                </a:lnSpc>
                <a:spcBef>
                  <a:spcPts val="0"/>
                </a:spcBef>
                <a:spcAft>
                  <a:spcPts val="0"/>
                </a:spcAft>
              </a:pPr>
              <a:r>
                <a:rPr lang="en-US" sz="1600" dirty="0" smtClean="0">
                  <a:solidFill>
                    <a:srgbClr val="000000"/>
                  </a:solidFill>
                  <a:cs typeface="Arial" charset="0"/>
                </a:rPr>
                <a:t>	</a:t>
              </a:r>
              <a:r>
                <a:rPr lang="en-US" sz="1600" dirty="0" smtClean="0">
                  <a:solidFill>
                    <a:schemeClr val="bg1">
                      <a:lumMod val="50000"/>
                    </a:schemeClr>
                  </a:solidFill>
                  <a:cs typeface="Arial" charset="0"/>
                </a:rPr>
                <a:t>Material Change</a:t>
              </a:r>
            </a:p>
            <a:p>
              <a:pPr marL="633413" lvl="1">
                <a:spcBef>
                  <a:spcPts val="0"/>
                </a:spcBef>
                <a:spcAft>
                  <a:spcPts val="0"/>
                </a:spcAft>
              </a:pPr>
              <a:r>
                <a:rPr lang="en-US" sz="1600" dirty="0" smtClean="0">
                  <a:solidFill>
                    <a:schemeClr val="bg1">
                      <a:lumMod val="50000"/>
                    </a:schemeClr>
                  </a:solidFill>
                  <a:cs typeface="Arial" charset="0"/>
                </a:rPr>
                <a:t>	Transition</a:t>
              </a:r>
            </a:p>
            <a:p>
              <a:pPr marL="633413" lvl="1">
                <a:lnSpc>
                  <a:spcPct val="150000"/>
                </a:lnSpc>
                <a:spcBef>
                  <a:spcPts val="0"/>
                </a:spcBef>
                <a:spcAft>
                  <a:spcPts val="0"/>
                </a:spcAft>
              </a:pPr>
              <a:r>
                <a:rPr lang="en-US" sz="1600" dirty="0" smtClean="0">
                  <a:solidFill>
                    <a:srgbClr val="000000"/>
                  </a:solidFill>
                  <a:cs typeface="Arial" charset="0"/>
                </a:rPr>
                <a:t>Full Review</a:t>
              </a:r>
            </a:p>
            <a:p>
              <a:pPr marL="633413" lvl="1">
                <a:lnSpc>
                  <a:spcPct val="150000"/>
                </a:lnSpc>
                <a:spcBef>
                  <a:spcPts val="0"/>
                </a:spcBef>
                <a:spcAft>
                  <a:spcPts val="0"/>
                </a:spcAft>
              </a:pPr>
              <a:r>
                <a:rPr lang="en-US" sz="1600" dirty="0" smtClean="0">
                  <a:solidFill>
                    <a:srgbClr val="000000"/>
                  </a:solidFill>
                  <a:cs typeface="Arial" charset="0"/>
                </a:rPr>
                <a:t>Core documents</a:t>
              </a:r>
            </a:p>
            <a:p>
              <a:pPr marL="633413" lvl="1">
                <a:lnSpc>
                  <a:spcPct val="150000"/>
                </a:lnSpc>
                <a:spcBef>
                  <a:spcPts val="0"/>
                </a:spcBef>
                <a:spcAft>
                  <a:spcPts val="0"/>
                </a:spcAft>
              </a:pPr>
              <a:r>
                <a:rPr lang="en-US" sz="1600" dirty="0" smtClean="0">
                  <a:solidFill>
                    <a:srgbClr val="000000"/>
                  </a:solidFill>
                  <a:cs typeface="Arial" charset="0"/>
                </a:rPr>
                <a:t>Backup</a:t>
              </a:r>
            </a:p>
          </p:txBody>
        </p:sp>
        <p:cxnSp>
          <p:nvCxnSpPr>
            <p:cNvPr id="8" name="Straight Connector 7"/>
            <p:cNvCxnSpPr/>
            <p:nvPr/>
          </p:nvCxnSpPr>
          <p:spPr>
            <a:xfrm>
              <a:off x="1163323" y="581991"/>
              <a:ext cx="6199413" cy="0"/>
            </a:xfrm>
            <a:prstGeom prst="line">
              <a:avLst/>
            </a:prstGeom>
            <a:noFill/>
            <a:ln w="28575" cap="flat" cmpd="sng" algn="ctr">
              <a:solidFill>
                <a:srgbClr val="003572"/>
              </a:solidFill>
              <a:prstDash val="solid"/>
            </a:ln>
            <a:effectLst/>
          </p:spPr>
        </p:cxnSp>
        <p:cxnSp>
          <p:nvCxnSpPr>
            <p:cNvPr id="9" name="Straight Connector 8"/>
            <p:cNvCxnSpPr/>
            <p:nvPr/>
          </p:nvCxnSpPr>
          <p:spPr>
            <a:xfrm flipV="1">
              <a:off x="1163325" y="3856624"/>
              <a:ext cx="6199413" cy="5224"/>
            </a:xfrm>
            <a:prstGeom prst="line">
              <a:avLst/>
            </a:prstGeom>
            <a:noFill/>
            <a:ln w="28575" cap="flat" cmpd="sng" algn="ctr">
              <a:solidFill>
                <a:srgbClr val="003572"/>
              </a:solidFill>
              <a:prstDash val="solid"/>
            </a:ln>
            <a:effectLst/>
          </p:spPr>
        </p:cxnSp>
        <p:sp>
          <p:nvSpPr>
            <p:cNvPr id="10" name="Oval 9"/>
            <p:cNvSpPr/>
            <p:nvPr/>
          </p:nvSpPr>
          <p:spPr>
            <a:xfrm>
              <a:off x="1322170" y="636809"/>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1</a:t>
              </a:r>
              <a:endParaRPr lang="en-GB" sz="1400" kern="0" dirty="0">
                <a:solidFill>
                  <a:sysClr val="window" lastClr="FFFFFF"/>
                </a:solidFill>
                <a:latin typeface="Arial"/>
                <a:ea typeface="SimHei"/>
                <a:cs typeface="Arial"/>
              </a:endParaRPr>
            </a:p>
          </p:txBody>
        </p:sp>
        <p:sp>
          <p:nvSpPr>
            <p:cNvPr id="11" name="Oval 10"/>
            <p:cNvSpPr/>
            <p:nvPr/>
          </p:nvSpPr>
          <p:spPr>
            <a:xfrm>
              <a:off x="1322170" y="1010691"/>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2</a:t>
              </a:r>
              <a:endParaRPr lang="en-GB" sz="1400" kern="0" dirty="0">
                <a:solidFill>
                  <a:sysClr val="window" lastClr="FFFFFF"/>
                </a:solidFill>
                <a:latin typeface="Arial"/>
                <a:ea typeface="SimHei"/>
                <a:cs typeface="Arial"/>
              </a:endParaRPr>
            </a:p>
          </p:txBody>
        </p:sp>
        <p:sp>
          <p:nvSpPr>
            <p:cNvPr id="12" name="Oval 11"/>
            <p:cNvSpPr/>
            <p:nvPr/>
          </p:nvSpPr>
          <p:spPr>
            <a:xfrm>
              <a:off x="1322170" y="137557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3</a:t>
              </a:r>
              <a:endParaRPr lang="en-GB" sz="1400" kern="0" dirty="0">
                <a:solidFill>
                  <a:sysClr val="window" lastClr="FFFFFF"/>
                </a:solidFill>
                <a:latin typeface="Arial"/>
                <a:ea typeface="SimHei"/>
                <a:cs typeface="Arial"/>
              </a:endParaRPr>
            </a:p>
          </p:txBody>
        </p:sp>
        <p:sp>
          <p:nvSpPr>
            <p:cNvPr id="13" name="Oval 12"/>
            <p:cNvSpPr/>
            <p:nvPr/>
          </p:nvSpPr>
          <p:spPr>
            <a:xfrm>
              <a:off x="1322170" y="1725034"/>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4</a:t>
              </a:r>
              <a:endParaRPr lang="en-GB" sz="1400" kern="0" dirty="0">
                <a:solidFill>
                  <a:sysClr val="window" lastClr="FFFFFF"/>
                </a:solidFill>
                <a:latin typeface="Arial"/>
                <a:ea typeface="SimHei"/>
                <a:cs typeface="Arial"/>
              </a:endParaRPr>
            </a:p>
          </p:txBody>
        </p:sp>
        <p:sp>
          <p:nvSpPr>
            <p:cNvPr id="14" name="Oval 13"/>
            <p:cNvSpPr/>
            <p:nvPr/>
          </p:nvSpPr>
          <p:spPr>
            <a:xfrm>
              <a:off x="1322170" y="253174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5</a:t>
              </a:r>
              <a:endParaRPr lang="en-GB" sz="1400" kern="0" dirty="0">
                <a:solidFill>
                  <a:sysClr val="window" lastClr="FFFFFF"/>
                </a:solidFill>
                <a:latin typeface="Arial"/>
                <a:ea typeface="SimHei"/>
                <a:cs typeface="Arial"/>
              </a:endParaRPr>
            </a:p>
          </p:txBody>
        </p:sp>
        <p:sp>
          <p:nvSpPr>
            <p:cNvPr id="15" name="Oval 14"/>
            <p:cNvSpPr/>
            <p:nvPr/>
          </p:nvSpPr>
          <p:spPr>
            <a:xfrm>
              <a:off x="1322170" y="2945138"/>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6</a:t>
              </a:r>
              <a:endParaRPr lang="en-GB" sz="1400" kern="0" dirty="0">
                <a:solidFill>
                  <a:sysClr val="window" lastClr="FFFFFF"/>
                </a:solidFill>
                <a:latin typeface="Arial"/>
                <a:ea typeface="SimHei"/>
                <a:cs typeface="Arial"/>
              </a:endParaRPr>
            </a:p>
          </p:txBody>
        </p:sp>
        <p:sp>
          <p:nvSpPr>
            <p:cNvPr id="21" name="Oval 20"/>
            <p:cNvSpPr/>
            <p:nvPr/>
          </p:nvSpPr>
          <p:spPr>
            <a:xfrm>
              <a:off x="1322170" y="3319866"/>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7</a:t>
              </a:r>
              <a:endParaRPr lang="en-GB" sz="1400" kern="0" dirty="0">
                <a:solidFill>
                  <a:sysClr val="window" lastClr="FFFFFF"/>
                </a:solidFill>
                <a:latin typeface="Arial"/>
                <a:ea typeface="SimHei"/>
                <a:cs typeface="Arial"/>
              </a:endParaRPr>
            </a:p>
          </p:txBody>
        </p:sp>
      </p:grpSp>
    </p:spTree>
    <p:custDataLst>
      <p:tags r:id="rId1"/>
    </p:custDataLst>
    <p:extLst>
      <p:ext uri="{BB962C8B-B14F-4D97-AF65-F5344CB8AC3E}">
        <p14:creationId xmlns:p14="http://schemas.microsoft.com/office/powerpoint/2010/main" val="946197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78302" y="1759209"/>
            <a:ext cx="8208498" cy="583740"/>
          </a:xfrm>
          <a:prstGeom prst="rect">
            <a:avLst/>
          </a:prstGeom>
          <a:solidFill>
            <a:schemeClr val="tx2"/>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a:lnSpc>
                <a:spcPts val="1600"/>
              </a:lnSpc>
            </a:pPr>
            <a:endParaRPr lang="en-US" sz="1600" dirty="0" smtClean="0">
              <a:solidFill>
                <a:schemeClr val="bg1"/>
              </a:solidFill>
            </a:endParaRPr>
          </a:p>
          <a:p>
            <a:pPr marL="342900" indent="-342900">
              <a:lnSpc>
                <a:spcPts val="1800"/>
              </a:lnSpc>
              <a:buFont typeface="Arial" panose="020B0604020202020204" pitchFamily="34" charset="0"/>
              <a:buChar char="•"/>
            </a:pPr>
            <a:r>
              <a:rPr lang="en-US" sz="1600" dirty="0" smtClean="0">
                <a:solidFill>
                  <a:schemeClr val="bg1"/>
                </a:solidFill>
              </a:rPr>
              <a:t>the scope </a:t>
            </a:r>
            <a:r>
              <a:rPr lang="en-US" sz="1600" dirty="0">
                <a:solidFill>
                  <a:schemeClr val="bg1"/>
                </a:solidFill>
              </a:rPr>
              <a:t>and scale of the strategic focus</a:t>
            </a:r>
          </a:p>
          <a:p>
            <a:pPr marL="342900" indent="-342900">
              <a:lnSpc>
                <a:spcPts val="1800"/>
              </a:lnSpc>
              <a:buFont typeface="Arial" panose="020B0604020202020204" pitchFamily="34" charset="0"/>
              <a:buChar char="•"/>
            </a:pPr>
            <a:r>
              <a:rPr lang="en-US" sz="1600" dirty="0">
                <a:solidFill>
                  <a:schemeClr val="bg1"/>
                </a:solidFill>
              </a:rPr>
              <a:t>technical soundness and potential for impact of the investments in a disease program</a:t>
            </a:r>
          </a:p>
          <a:p>
            <a:pPr>
              <a:lnSpc>
                <a:spcPct val="100000"/>
              </a:lnSpc>
            </a:pPr>
            <a:endParaRPr lang="en-US" dirty="0"/>
          </a:p>
        </p:txBody>
      </p:sp>
      <p:sp>
        <p:nvSpPr>
          <p:cNvPr id="2" name="Title 1"/>
          <p:cNvSpPr>
            <a:spLocks noGrp="1"/>
          </p:cNvSpPr>
          <p:nvPr>
            <p:ph type="title"/>
          </p:nvPr>
        </p:nvSpPr>
        <p:spPr/>
        <p:txBody>
          <a:bodyPr/>
          <a:lstStyle/>
          <a:p>
            <a:r>
              <a:rPr lang="en-US" dirty="0" smtClean="0"/>
              <a:t>Program Continuation: definition and eligibility</a:t>
            </a:r>
            <a:endParaRPr lang="en-GB" dirty="0"/>
          </a:p>
        </p:txBody>
      </p:sp>
      <p:sp>
        <p:nvSpPr>
          <p:cNvPr id="3" name="Content Placeholder 2"/>
          <p:cNvSpPr>
            <a:spLocks noGrp="1"/>
          </p:cNvSpPr>
          <p:nvPr>
            <p:ph idx="1"/>
          </p:nvPr>
        </p:nvSpPr>
        <p:spPr>
          <a:xfrm>
            <a:off x="540000" y="901959"/>
            <a:ext cx="8064000" cy="796212"/>
          </a:xfrm>
        </p:spPr>
        <p:txBody>
          <a:bodyPr>
            <a:normAutofit fontScale="92500"/>
          </a:bodyPr>
          <a:lstStyle/>
          <a:p>
            <a:pPr>
              <a:lnSpc>
                <a:spcPct val="100000"/>
              </a:lnSpc>
            </a:pPr>
            <a:r>
              <a:rPr lang="en-US" sz="1600" dirty="0" smtClean="0">
                <a:solidFill>
                  <a:schemeClr val="bg1">
                    <a:lumMod val="65000"/>
                  </a:schemeClr>
                </a:solidFill>
              </a:rPr>
              <a:t>What is Program Continuation?</a:t>
            </a:r>
          </a:p>
          <a:p>
            <a:pPr>
              <a:lnSpc>
                <a:spcPct val="100000"/>
              </a:lnSpc>
            </a:pPr>
            <a:r>
              <a:rPr lang="en-US" sz="1600" dirty="0" smtClean="0"/>
              <a:t>Enables </a:t>
            </a:r>
            <a:r>
              <a:rPr lang="en-US" sz="1600" dirty="0"/>
              <a:t>implementation </a:t>
            </a:r>
            <a:r>
              <a:rPr lang="en-US" sz="1600" dirty="0" smtClean="0"/>
              <a:t>of the </a:t>
            </a:r>
            <a:r>
              <a:rPr lang="en-US" sz="1600" dirty="0"/>
              <a:t>Global Fund grant for additional three years under </a:t>
            </a:r>
            <a:r>
              <a:rPr lang="en-US" sz="1600" dirty="0">
                <a:solidFill>
                  <a:schemeClr val="tx2"/>
                </a:solidFill>
              </a:rPr>
              <a:t>essentially the same assumptions of the current </a:t>
            </a:r>
            <a:r>
              <a:rPr lang="en-US" sz="1600" dirty="0" smtClean="0">
                <a:solidFill>
                  <a:schemeClr val="tx2"/>
                </a:solidFill>
              </a:rPr>
              <a:t>grant </a:t>
            </a:r>
            <a:r>
              <a:rPr lang="en-US" sz="1600" dirty="0" smtClean="0"/>
              <a:t>if no material change has occurred in: </a:t>
            </a:r>
            <a:endParaRPr lang="en-GB" dirty="0"/>
          </a:p>
        </p:txBody>
      </p:sp>
      <p:sp>
        <p:nvSpPr>
          <p:cNvPr id="4" name="Slide Number Placeholder 3"/>
          <p:cNvSpPr>
            <a:spLocks noGrp="1"/>
          </p:cNvSpPr>
          <p:nvPr>
            <p:ph type="sldNum" sz="quarter" idx="12"/>
          </p:nvPr>
        </p:nvSpPr>
        <p:spPr/>
        <p:txBody>
          <a:bodyPr/>
          <a:lstStyle/>
          <a:p>
            <a:fld id="{1D1E3EDB-D7EB-F14E-A6D1-748C03EC5EDC}" type="slidenum">
              <a:rPr lang="en-US" smtClean="0"/>
              <a:t>9</a:t>
            </a:fld>
            <a:endParaRPr lang="en-US" dirty="0"/>
          </a:p>
        </p:txBody>
      </p:sp>
      <p:sp>
        <p:nvSpPr>
          <p:cNvPr id="6" name="Rectangle 5"/>
          <p:cNvSpPr/>
          <p:nvPr/>
        </p:nvSpPr>
        <p:spPr>
          <a:xfrm>
            <a:off x="478302" y="2469086"/>
            <a:ext cx="8208498" cy="498171"/>
          </a:xfrm>
          <a:prstGeom prst="rect">
            <a:avLst/>
          </a:prstGeom>
          <a:solidFill>
            <a:schemeClr val="tx2"/>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a:lnSpc>
                <a:spcPct val="100000"/>
              </a:lnSpc>
            </a:pPr>
            <a:endParaRPr lang="en-US" sz="1600" dirty="0" smtClean="0">
              <a:solidFill>
                <a:schemeClr val="bg1"/>
              </a:solidFill>
            </a:endParaRPr>
          </a:p>
          <a:p>
            <a:pPr>
              <a:lnSpc>
                <a:spcPct val="100000"/>
              </a:lnSpc>
            </a:pPr>
            <a:r>
              <a:rPr lang="en-US" sz="1600" dirty="0" smtClean="0">
                <a:solidFill>
                  <a:schemeClr val="bg1"/>
                </a:solidFill>
              </a:rPr>
              <a:t>And there </a:t>
            </a:r>
            <a:r>
              <a:rPr lang="en-US" sz="1600" dirty="0">
                <a:solidFill>
                  <a:schemeClr val="bg1"/>
                </a:solidFill>
              </a:rPr>
              <a:t>is no immediate material change needed based on an assessment of key triggers.  </a:t>
            </a:r>
            <a:endParaRPr lang="en-GB" sz="1600" dirty="0">
              <a:solidFill>
                <a:schemeClr val="bg1"/>
              </a:solidFill>
            </a:endParaRPr>
          </a:p>
          <a:p>
            <a:pPr>
              <a:lnSpc>
                <a:spcPct val="100000"/>
              </a:lnSpc>
            </a:pPr>
            <a:endParaRPr lang="en-US" dirty="0">
              <a:solidFill>
                <a:schemeClr val="bg1"/>
              </a:solidFill>
            </a:endParaRPr>
          </a:p>
        </p:txBody>
      </p:sp>
      <p:sp>
        <p:nvSpPr>
          <p:cNvPr id="7" name="Rectangle 6"/>
          <p:cNvSpPr/>
          <p:nvPr/>
        </p:nvSpPr>
        <p:spPr>
          <a:xfrm>
            <a:off x="425824" y="3245192"/>
            <a:ext cx="5025735" cy="323165"/>
          </a:xfrm>
          <a:prstGeom prst="rect">
            <a:avLst/>
          </a:prstGeom>
        </p:spPr>
        <p:txBody>
          <a:bodyPr wrap="none">
            <a:spAutoFit/>
          </a:bodyPr>
          <a:lstStyle/>
          <a:p>
            <a:pPr>
              <a:lnSpc>
                <a:spcPct val="100000"/>
              </a:lnSpc>
            </a:pPr>
            <a:r>
              <a:rPr lang="en-US" sz="1500" dirty="0" smtClean="0">
                <a:solidFill>
                  <a:schemeClr val="bg1">
                    <a:lumMod val="65000"/>
                  </a:schemeClr>
                </a:solidFill>
              </a:rPr>
              <a:t>Who can access funding through Program Continuation?</a:t>
            </a:r>
            <a:endParaRPr lang="en-US" sz="1500" dirty="0">
              <a:solidFill>
                <a:schemeClr val="bg1">
                  <a:lumMod val="65000"/>
                </a:schemeClr>
              </a:solidFill>
            </a:endParaRPr>
          </a:p>
        </p:txBody>
      </p:sp>
      <p:sp>
        <p:nvSpPr>
          <p:cNvPr id="8" name="Rectangle 7"/>
          <p:cNvSpPr/>
          <p:nvPr/>
        </p:nvSpPr>
        <p:spPr>
          <a:xfrm>
            <a:off x="499403" y="3665338"/>
            <a:ext cx="8208499" cy="1293845"/>
          </a:xfrm>
          <a:prstGeom prst="rect">
            <a:avLst/>
          </a:prstGeom>
          <a:solidFill>
            <a:schemeClr val="accent5">
              <a:lumMod val="40000"/>
              <a:lumOff val="6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marL="444467" indent="-266681" defTabSz="685783">
              <a:spcBef>
                <a:spcPts val="300"/>
              </a:spcBef>
              <a:buFont typeface="Arial" panose="020B0604020202020204" pitchFamily="34" charset="0"/>
              <a:buChar char="•"/>
            </a:pPr>
            <a:endParaRPr lang="en-US" sz="300" dirty="0" smtClean="0">
              <a:latin typeface="Arial" panose="020B0604020202020204" pitchFamily="34" charset="0"/>
              <a:cs typeface="Arial" panose="020B0604020202020204" pitchFamily="34" charset="0"/>
            </a:endParaRPr>
          </a:p>
          <a:p>
            <a:pPr marL="463536" indent="-285750" defTabSz="685783">
              <a:spcBef>
                <a:spcPts val="300"/>
              </a:spcBef>
              <a:buFont typeface="Arial" panose="020B0604020202020204" pitchFamily="34" charset="0"/>
              <a:buChar char="•"/>
            </a:pPr>
            <a:r>
              <a:rPr lang="en-US" sz="1500" dirty="0" smtClean="0">
                <a:latin typeface="Arial" panose="020B0604020202020204" pitchFamily="34" charset="0"/>
                <a:cs typeface="Arial" panose="020B0604020202020204" pitchFamily="34" charset="0"/>
              </a:rPr>
              <a:t>Focused </a:t>
            </a:r>
            <a:r>
              <a:rPr lang="en-US" sz="1500" dirty="0">
                <a:latin typeface="Arial" panose="020B0604020202020204" pitchFamily="34" charset="0"/>
                <a:cs typeface="Arial" panose="020B0604020202020204" pitchFamily="34" charset="0"/>
              </a:rPr>
              <a:t>and Core components with less than 2 years of implementation; </a:t>
            </a:r>
            <a:endParaRPr lang="en-US" sz="1500" dirty="0" smtClean="0">
              <a:latin typeface="Arial" panose="020B0604020202020204" pitchFamily="34" charset="0"/>
              <a:cs typeface="Arial" panose="020B0604020202020204" pitchFamily="34" charset="0"/>
            </a:endParaRPr>
          </a:p>
          <a:p>
            <a:pPr marL="463536" indent="-285750" defTabSz="685783">
              <a:spcBef>
                <a:spcPts val="300"/>
              </a:spcBef>
              <a:buFont typeface="Arial" panose="020B0604020202020204" pitchFamily="34" charset="0"/>
              <a:buChar char="•"/>
            </a:pPr>
            <a:r>
              <a:rPr lang="en-US" sz="1500" dirty="0" smtClean="0">
                <a:latin typeface="Arial" panose="020B0604020202020204" pitchFamily="34" charset="0"/>
                <a:cs typeface="Arial" panose="020B0604020202020204" pitchFamily="34" charset="0"/>
              </a:rPr>
              <a:t>Focused </a:t>
            </a:r>
            <a:r>
              <a:rPr lang="en-US" sz="1500" dirty="0">
                <a:latin typeface="Arial" panose="020B0604020202020204" pitchFamily="34" charset="0"/>
                <a:cs typeface="Arial" panose="020B0604020202020204" pitchFamily="34" charset="0"/>
              </a:rPr>
              <a:t>and Core components with demonstrated performance and no material change </a:t>
            </a:r>
            <a:r>
              <a:rPr lang="en-US" sz="1500" dirty="0" smtClean="0">
                <a:latin typeface="Arial" panose="020B0604020202020204" pitchFamily="34" charset="0"/>
                <a:cs typeface="Arial" panose="020B0604020202020204" pitchFamily="34" charset="0"/>
              </a:rPr>
              <a:t>needed;</a:t>
            </a:r>
          </a:p>
          <a:p>
            <a:pPr marL="463536" indent="-285750" defTabSz="685783">
              <a:spcBef>
                <a:spcPts val="300"/>
              </a:spcBef>
              <a:buFont typeface="Arial" panose="020B0604020202020204" pitchFamily="34" charset="0"/>
              <a:buChar char="•"/>
            </a:pPr>
            <a:r>
              <a:rPr lang="en-US" sz="1500" dirty="0" smtClean="0">
                <a:latin typeface="Arial" panose="020B0604020202020204" pitchFamily="34" charset="0"/>
                <a:cs typeface="Arial" panose="020B0604020202020204" pitchFamily="34" charset="0"/>
              </a:rPr>
              <a:t>High </a:t>
            </a:r>
            <a:r>
              <a:rPr lang="en-US" sz="1500" dirty="0">
                <a:latin typeface="Arial" panose="020B0604020202020204" pitchFamily="34" charset="0"/>
                <a:cs typeface="Arial" panose="020B0604020202020204" pitchFamily="34" charset="0"/>
              </a:rPr>
              <a:t>Impact components considered on case-by-case basis. </a:t>
            </a:r>
          </a:p>
          <a:p>
            <a:pPr marL="285750" indent="-285750">
              <a:buFont typeface="Arial" panose="020B0604020202020204" pitchFamily="34" charset="0"/>
              <a:buChar char="•"/>
            </a:pPr>
            <a:endParaRPr lang="en-GB" sz="1500" dirty="0"/>
          </a:p>
        </p:txBody>
      </p:sp>
    </p:spTree>
    <p:custDataLst>
      <p:tags r:id="rId1"/>
    </p:custDataLst>
    <p:extLst>
      <p:ext uri="{BB962C8B-B14F-4D97-AF65-F5344CB8AC3E}">
        <p14:creationId xmlns:p14="http://schemas.microsoft.com/office/powerpoint/2010/main" val="7849059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4472875" y="1325023"/>
            <a:ext cx="0" cy="271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56271" y="4438173"/>
            <a:ext cx="8701647" cy="655906"/>
          </a:xfrm>
          <a:prstGeom prst="rect">
            <a:avLst/>
          </a:prstGeom>
          <a:solidFill>
            <a:schemeClr val="bg1"/>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cxnSp>
        <p:nvCxnSpPr>
          <p:cNvPr id="15" name="Straight Connector 14"/>
          <p:cNvCxnSpPr/>
          <p:nvPr/>
        </p:nvCxnSpPr>
        <p:spPr>
          <a:xfrm>
            <a:off x="7543979" y="2536231"/>
            <a:ext cx="5263" cy="57939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1" name="Object 20" hidden="1"/>
          <p:cNvGraphicFramePr>
            <a:graphicFrameLocks noChangeAspect="1"/>
          </p:cNvGraphicFramePr>
          <p:nvPr>
            <p:custDataLst>
              <p:tags r:id="rId3"/>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54"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cxnSp>
        <p:nvCxnSpPr>
          <p:cNvPr id="3" name="Straight Arrow Connector 2"/>
          <p:cNvCxnSpPr/>
          <p:nvPr/>
        </p:nvCxnSpPr>
        <p:spPr>
          <a:xfrm flipH="1">
            <a:off x="1962658" y="3596620"/>
            <a:ext cx="1466" cy="681755"/>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p:cNvCxnSpPr/>
          <p:nvPr/>
        </p:nvCxnSpPr>
        <p:spPr>
          <a:xfrm>
            <a:off x="1962658" y="2593411"/>
            <a:ext cx="0" cy="545841"/>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2" name="Slide Number Placeholder 1"/>
          <p:cNvSpPr>
            <a:spLocks noGrp="1"/>
          </p:cNvSpPr>
          <p:nvPr>
            <p:ph type="sldNum" sz="quarter" idx="12"/>
          </p:nvPr>
        </p:nvSpPr>
        <p:spPr/>
        <p:txBody>
          <a:bodyPr/>
          <a:lstStyle/>
          <a:p>
            <a:fld id="{1D1E3EDB-D7EB-F14E-A6D1-748C03EC5EDC}" type="slidenum">
              <a:rPr lang="en-US" smtClean="0"/>
              <a:pPr/>
              <a:t>10</a:t>
            </a:fld>
            <a:endParaRPr lang="en-US" dirty="0"/>
          </a:p>
        </p:txBody>
      </p:sp>
      <p:sp>
        <p:nvSpPr>
          <p:cNvPr id="4" name="Rounded Rectangle 3"/>
          <p:cNvSpPr/>
          <p:nvPr/>
        </p:nvSpPr>
        <p:spPr>
          <a:xfrm>
            <a:off x="3141717" y="905770"/>
            <a:ext cx="2662316" cy="424220"/>
          </a:xfrm>
          <a:prstGeom prst="roundRect">
            <a:avLst/>
          </a:prstGeom>
          <a:solidFill>
            <a:srgbClr val="FF7F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950" dirty="0" smtClean="0">
                <a:solidFill>
                  <a:srgbClr val="FFFFFF"/>
                </a:solidFill>
              </a:rPr>
              <a:t>Disease Program </a:t>
            </a:r>
            <a:endParaRPr lang="en-US" sz="1950" dirty="0">
              <a:solidFill>
                <a:srgbClr val="FFFFFF"/>
              </a:solidFill>
            </a:endParaRPr>
          </a:p>
        </p:txBody>
      </p:sp>
      <p:cxnSp>
        <p:nvCxnSpPr>
          <p:cNvPr id="5" name="Straight Connector 4"/>
          <p:cNvCxnSpPr/>
          <p:nvPr/>
        </p:nvCxnSpPr>
        <p:spPr>
          <a:xfrm>
            <a:off x="1962658" y="1611900"/>
            <a:ext cx="5602558" cy="125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endCxn id="9" idx="0"/>
          </p:cNvCxnSpPr>
          <p:nvPr/>
        </p:nvCxnSpPr>
        <p:spPr>
          <a:xfrm>
            <a:off x="1962658" y="1631236"/>
            <a:ext cx="1" cy="326503"/>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p:cNvCxnSpPr/>
          <p:nvPr/>
        </p:nvCxnSpPr>
        <p:spPr>
          <a:xfrm>
            <a:off x="7549242" y="1632387"/>
            <a:ext cx="0" cy="300744"/>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9" name="Rectangle 8"/>
          <p:cNvSpPr/>
          <p:nvPr/>
        </p:nvSpPr>
        <p:spPr>
          <a:xfrm>
            <a:off x="1438637" y="1957739"/>
            <a:ext cx="1048043" cy="647113"/>
          </a:xfrm>
          <a:prstGeom prst="rect">
            <a:avLst/>
          </a:prstGeom>
          <a:solidFill>
            <a:srgbClr val="69BE28"/>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dirty="0">
                <a:solidFill>
                  <a:srgbClr val="FFFFFF"/>
                </a:solidFill>
              </a:rPr>
              <a:t>If no material change</a:t>
            </a:r>
            <a:endParaRPr lang="en-GB" sz="1400" dirty="0">
              <a:solidFill>
                <a:srgbClr val="FFFFFF"/>
              </a:solidFill>
            </a:endParaRPr>
          </a:p>
        </p:txBody>
      </p:sp>
      <p:sp>
        <p:nvSpPr>
          <p:cNvPr id="10" name="Rectangle 9"/>
          <p:cNvSpPr/>
          <p:nvPr/>
        </p:nvSpPr>
        <p:spPr>
          <a:xfrm>
            <a:off x="6831131" y="1938098"/>
            <a:ext cx="1436222" cy="516849"/>
          </a:xfrm>
          <a:prstGeom prst="rect">
            <a:avLst/>
          </a:prstGeom>
          <a:solidFill>
            <a:srgbClr val="FFAA22"/>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dirty="0">
                <a:solidFill>
                  <a:srgbClr val="FFFFFF"/>
                </a:solidFill>
              </a:rPr>
              <a:t>If material change</a:t>
            </a:r>
            <a:endParaRPr lang="en-GB" sz="1400" dirty="0">
              <a:solidFill>
                <a:srgbClr val="FFFFFF"/>
              </a:solidFill>
            </a:endParaRPr>
          </a:p>
        </p:txBody>
      </p:sp>
      <p:sp>
        <p:nvSpPr>
          <p:cNvPr id="11" name="Rounded Rectangle 10"/>
          <p:cNvSpPr/>
          <p:nvPr/>
        </p:nvSpPr>
        <p:spPr>
          <a:xfrm>
            <a:off x="1176732" y="3132183"/>
            <a:ext cx="1792824" cy="471506"/>
          </a:xfrm>
          <a:prstGeom prst="roundRect">
            <a:avLst/>
          </a:prstGeom>
          <a:solidFill>
            <a:srgbClr val="69BE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rPr>
              <a:t>TRP validation</a:t>
            </a:r>
          </a:p>
        </p:txBody>
      </p:sp>
      <p:sp>
        <p:nvSpPr>
          <p:cNvPr id="12" name="Rectangle 11"/>
          <p:cNvSpPr/>
          <p:nvPr/>
        </p:nvSpPr>
        <p:spPr>
          <a:xfrm>
            <a:off x="1055234" y="4262186"/>
            <a:ext cx="1814848" cy="678282"/>
          </a:xfrm>
          <a:prstGeom prst="rect">
            <a:avLst/>
          </a:prstGeom>
          <a:solidFill>
            <a:srgbClr val="6E2C6B"/>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b="1" dirty="0">
                <a:solidFill>
                  <a:srgbClr val="FFFFFF"/>
                </a:solidFill>
              </a:rPr>
              <a:t>Program continuation</a:t>
            </a:r>
          </a:p>
        </p:txBody>
      </p:sp>
      <p:sp>
        <p:nvSpPr>
          <p:cNvPr id="13" name="Rectangle 12"/>
          <p:cNvSpPr/>
          <p:nvPr/>
        </p:nvSpPr>
        <p:spPr>
          <a:xfrm>
            <a:off x="5752190" y="4279912"/>
            <a:ext cx="1790672" cy="676745"/>
          </a:xfrm>
          <a:prstGeom prst="rect">
            <a:avLst/>
          </a:prstGeom>
          <a:solidFill>
            <a:srgbClr val="6E2C6B"/>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100" b="1" dirty="0" smtClean="0">
                <a:solidFill>
                  <a:srgbClr val="FFFFFF"/>
                </a:solidFill>
              </a:rPr>
              <a:t>Program continuation (re-programming during grant implementation)</a:t>
            </a:r>
            <a:endParaRPr lang="en-GB" sz="1100" dirty="0">
              <a:solidFill>
                <a:srgbClr val="FFFFFF"/>
              </a:solidFill>
            </a:endParaRPr>
          </a:p>
        </p:txBody>
      </p:sp>
      <p:sp>
        <p:nvSpPr>
          <p:cNvPr id="14" name="Rectangle 13"/>
          <p:cNvSpPr/>
          <p:nvPr/>
        </p:nvSpPr>
        <p:spPr>
          <a:xfrm>
            <a:off x="7915329" y="4279912"/>
            <a:ext cx="1116909" cy="676745"/>
          </a:xfrm>
          <a:prstGeom prst="rect">
            <a:avLst/>
          </a:prstGeom>
          <a:solidFill>
            <a:srgbClr val="6E2C6B"/>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50" b="1" dirty="0" smtClean="0">
                <a:solidFill>
                  <a:srgbClr val="FFFFFF"/>
                </a:solidFill>
              </a:rPr>
              <a:t>Tailored/ Full </a:t>
            </a:r>
            <a:r>
              <a:rPr lang="en-US" sz="1450" b="1" dirty="0">
                <a:solidFill>
                  <a:srgbClr val="FFFFFF"/>
                </a:solidFill>
              </a:rPr>
              <a:t>review</a:t>
            </a:r>
            <a:endParaRPr lang="en-GB" sz="1450" dirty="0">
              <a:solidFill>
                <a:srgbClr val="FFFFFF"/>
              </a:solidFill>
            </a:endParaRPr>
          </a:p>
        </p:txBody>
      </p:sp>
      <p:cxnSp>
        <p:nvCxnSpPr>
          <p:cNvPr id="16" name="Straight Connector 15"/>
          <p:cNvCxnSpPr/>
          <p:nvPr/>
        </p:nvCxnSpPr>
        <p:spPr>
          <a:xfrm>
            <a:off x="6656648" y="3101046"/>
            <a:ext cx="1817136" cy="741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656648" y="3017474"/>
            <a:ext cx="0" cy="46181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20" name="Rectangle 19"/>
          <p:cNvSpPr/>
          <p:nvPr/>
        </p:nvSpPr>
        <p:spPr>
          <a:xfrm>
            <a:off x="196600" y="236421"/>
            <a:ext cx="8702471" cy="461665"/>
          </a:xfrm>
          <a:prstGeom prst="rect">
            <a:avLst/>
          </a:prstGeom>
        </p:spPr>
        <p:txBody>
          <a:bodyPr wrap="square">
            <a:spAutoFit/>
          </a:bodyPr>
          <a:lstStyle/>
          <a:p>
            <a:pPr algn="ctr"/>
            <a:r>
              <a:rPr lang="en-US" sz="2400" b="1" dirty="0" smtClean="0">
                <a:latin typeface="+mj-lt"/>
              </a:rPr>
              <a:t>Is Program </a:t>
            </a:r>
            <a:r>
              <a:rPr lang="en-US" sz="2400" b="1" dirty="0">
                <a:latin typeface="+mj-lt"/>
              </a:rPr>
              <a:t>C</a:t>
            </a:r>
            <a:r>
              <a:rPr lang="en-US" sz="2400" b="1" dirty="0" smtClean="0">
                <a:latin typeface="+mj-lt"/>
              </a:rPr>
              <a:t>ontinuation for me?</a:t>
            </a:r>
            <a:endParaRPr lang="en-GB" sz="2400" b="1" dirty="0">
              <a:latin typeface="+mj-lt"/>
            </a:endParaRPr>
          </a:p>
        </p:txBody>
      </p:sp>
      <p:sp>
        <p:nvSpPr>
          <p:cNvPr id="22" name="TextBox 21"/>
          <p:cNvSpPr txBox="1"/>
          <p:nvPr/>
        </p:nvSpPr>
        <p:spPr>
          <a:xfrm>
            <a:off x="7148388" y="2536716"/>
            <a:ext cx="943223" cy="338554"/>
          </a:xfrm>
          <a:prstGeom prst="rect">
            <a:avLst/>
          </a:prstGeom>
          <a:solidFill>
            <a:schemeClr val="bg1"/>
          </a:solidFill>
        </p:spPr>
        <p:txBody>
          <a:bodyPr wrap="square" rtlCol="0">
            <a:spAutoFit/>
          </a:bodyPr>
          <a:lstStyle/>
          <a:p>
            <a:r>
              <a:rPr lang="en-US" sz="1600" dirty="0" smtClean="0"/>
              <a:t>When?</a:t>
            </a:r>
            <a:endParaRPr lang="en-GB" sz="1600" dirty="0"/>
          </a:p>
        </p:txBody>
      </p:sp>
      <p:sp>
        <p:nvSpPr>
          <p:cNvPr id="24" name="TextBox 23"/>
          <p:cNvSpPr txBox="1"/>
          <p:nvPr/>
        </p:nvSpPr>
        <p:spPr>
          <a:xfrm>
            <a:off x="6326982" y="2916538"/>
            <a:ext cx="708261" cy="338554"/>
          </a:xfrm>
          <a:prstGeom prst="rect">
            <a:avLst/>
          </a:prstGeom>
          <a:solidFill>
            <a:schemeClr val="bg1"/>
          </a:solidFill>
        </p:spPr>
        <p:txBody>
          <a:bodyPr wrap="square" rtlCol="0">
            <a:spAutoFit/>
          </a:bodyPr>
          <a:lstStyle/>
          <a:p>
            <a:r>
              <a:rPr lang="en-US" sz="1600" dirty="0" smtClean="0"/>
              <a:t>Later</a:t>
            </a:r>
            <a:endParaRPr lang="en-GB" sz="1600" dirty="0"/>
          </a:p>
        </p:txBody>
      </p:sp>
      <p:sp>
        <p:nvSpPr>
          <p:cNvPr id="25" name="Rounded Rectangle 24"/>
          <p:cNvSpPr/>
          <p:nvPr/>
        </p:nvSpPr>
        <p:spPr>
          <a:xfrm>
            <a:off x="5903158" y="3575174"/>
            <a:ext cx="1462574" cy="201448"/>
          </a:xfrm>
          <a:prstGeom prst="roundRect">
            <a:avLst/>
          </a:prstGeom>
          <a:solidFill>
            <a:srgbClr val="69BE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FFFF"/>
                </a:solidFill>
              </a:rPr>
              <a:t>TRP validation</a:t>
            </a:r>
          </a:p>
        </p:txBody>
      </p:sp>
      <p:cxnSp>
        <p:nvCxnSpPr>
          <p:cNvPr id="39" name="Straight Arrow Connector 38"/>
          <p:cNvCxnSpPr/>
          <p:nvPr/>
        </p:nvCxnSpPr>
        <p:spPr>
          <a:xfrm flipH="1">
            <a:off x="8473783" y="3030989"/>
            <a:ext cx="1" cy="1140082"/>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23" name="TextBox 22"/>
          <p:cNvSpPr txBox="1"/>
          <p:nvPr/>
        </p:nvSpPr>
        <p:spPr>
          <a:xfrm>
            <a:off x="8156272" y="2888244"/>
            <a:ext cx="847045" cy="338554"/>
          </a:xfrm>
          <a:prstGeom prst="rect">
            <a:avLst/>
          </a:prstGeom>
          <a:solidFill>
            <a:schemeClr val="bg1"/>
          </a:solidFill>
        </p:spPr>
        <p:txBody>
          <a:bodyPr wrap="square" rtlCol="0">
            <a:spAutoFit/>
          </a:bodyPr>
          <a:lstStyle/>
          <a:p>
            <a:r>
              <a:rPr lang="en-US" sz="1600" dirty="0" smtClean="0"/>
              <a:t>Now</a:t>
            </a:r>
            <a:endParaRPr lang="en-GB" sz="1600" dirty="0"/>
          </a:p>
        </p:txBody>
      </p:sp>
      <p:cxnSp>
        <p:nvCxnSpPr>
          <p:cNvPr id="40" name="Straight Arrow Connector 39"/>
          <p:cNvCxnSpPr/>
          <p:nvPr/>
        </p:nvCxnSpPr>
        <p:spPr>
          <a:xfrm>
            <a:off x="6656648" y="3818102"/>
            <a:ext cx="0" cy="46181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Tree>
    <p:custDataLst>
      <p:tags r:id="rId2"/>
    </p:custDataLst>
    <p:extLst>
      <p:ext uri="{BB962C8B-B14F-4D97-AF65-F5344CB8AC3E}">
        <p14:creationId xmlns:p14="http://schemas.microsoft.com/office/powerpoint/2010/main" val="8997395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23557" y="892952"/>
            <a:ext cx="8363243" cy="680850"/>
          </a:xfrm>
          <a:prstGeom prst="roundRect">
            <a:avLst>
              <a:gd name="adj" fmla="val 8402"/>
            </a:avLst>
          </a:prstGeom>
          <a:solidFill>
            <a:schemeClr val="tx2"/>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n-US" sz="1600" dirty="0">
                <a:solidFill>
                  <a:schemeClr val="bg1"/>
                </a:solidFill>
              </a:rPr>
              <a:t>Changes to scope and scale resulting in </a:t>
            </a:r>
            <a:r>
              <a:rPr lang="en-US" sz="1600" dirty="0" smtClean="0">
                <a:solidFill>
                  <a:schemeClr val="bg1"/>
                </a:solidFill>
              </a:rPr>
              <a:t>substantial adjustments </a:t>
            </a:r>
            <a:r>
              <a:rPr lang="en-US" sz="1600" dirty="0">
                <a:solidFill>
                  <a:schemeClr val="bg1"/>
                </a:solidFill>
              </a:rPr>
              <a:t>in the overall strategic focus, technical soundness and potential for impact of investments in a disease program</a:t>
            </a:r>
            <a:r>
              <a:rPr lang="en-US" dirty="0"/>
              <a:t>.  </a:t>
            </a:r>
          </a:p>
        </p:txBody>
      </p:sp>
      <p:sp>
        <p:nvSpPr>
          <p:cNvPr id="3" name="Title 2"/>
          <p:cNvSpPr>
            <a:spLocks noGrp="1"/>
          </p:cNvSpPr>
          <p:nvPr>
            <p:ph type="title"/>
          </p:nvPr>
        </p:nvSpPr>
        <p:spPr>
          <a:xfrm>
            <a:off x="422400" y="418841"/>
            <a:ext cx="4248074" cy="504026"/>
          </a:xfrm>
        </p:spPr>
        <p:txBody>
          <a:bodyPr>
            <a:noAutofit/>
          </a:bodyPr>
          <a:lstStyle/>
          <a:p>
            <a:r>
              <a:rPr lang="en-US" b="1" dirty="0" smtClean="0"/>
              <a:t>What is a material change?</a:t>
            </a:r>
            <a:r>
              <a:rPr lang="en-US" dirty="0" smtClean="0"/>
              <a:t/>
            </a:r>
            <a:br>
              <a:rPr lang="en-US" dirty="0" smtClean="0"/>
            </a:br>
            <a:r>
              <a:rPr lang="en-US" dirty="0"/>
              <a:t/>
            </a:r>
            <a:br>
              <a:rPr lang="en-US" dirty="0"/>
            </a:br>
            <a:endParaRPr lang="en-GB" dirty="0"/>
          </a:p>
        </p:txBody>
      </p:sp>
      <p:sp>
        <p:nvSpPr>
          <p:cNvPr id="4" name="Content Placeholder 3"/>
          <p:cNvSpPr>
            <a:spLocks noGrp="1"/>
          </p:cNvSpPr>
          <p:nvPr>
            <p:ph idx="1"/>
          </p:nvPr>
        </p:nvSpPr>
        <p:spPr>
          <a:xfrm>
            <a:off x="387600" y="1667022"/>
            <a:ext cx="8299200" cy="2600830"/>
          </a:xfrm>
        </p:spPr>
        <p:txBody>
          <a:bodyPr>
            <a:noAutofit/>
          </a:bodyPr>
          <a:lstStyle/>
          <a:p>
            <a:r>
              <a:rPr lang="en-US" sz="1400" b="1" i="1" u="sng" dirty="0" smtClean="0"/>
              <a:t>Additional guidance </a:t>
            </a:r>
          </a:p>
          <a:p>
            <a:endParaRPr lang="en-US" sz="1400" b="1" dirty="0" smtClean="0"/>
          </a:p>
          <a:p>
            <a:r>
              <a:rPr lang="en-US" sz="1400" b="1" dirty="0" smtClean="0"/>
              <a:t>“OPN on Reprogramming”</a:t>
            </a:r>
          </a:p>
          <a:p>
            <a:pPr marL="285750" indent="-285750">
              <a:buFont typeface="Arial" panose="020B0604020202020204" pitchFamily="34" charset="0"/>
              <a:buChar char="•"/>
            </a:pPr>
            <a:r>
              <a:rPr lang="en-US" sz="1400" dirty="0" smtClean="0"/>
              <a:t>It </a:t>
            </a:r>
            <a:r>
              <a:rPr lang="en-US" sz="1400" dirty="0"/>
              <a:t>contradicts the TRP’s original or modified review and recommendation on the funding request </a:t>
            </a:r>
            <a:endParaRPr lang="en-US" sz="1400" dirty="0" smtClean="0"/>
          </a:p>
          <a:p>
            <a:pPr marL="285750" lvl="1" indent="-285750">
              <a:buFont typeface="Arial" panose="020B0604020202020204" pitchFamily="34" charset="0"/>
              <a:buChar char="•"/>
            </a:pPr>
            <a:r>
              <a:rPr lang="en-US" sz="1400" dirty="0">
                <a:solidFill>
                  <a:schemeClr val="tx1"/>
                </a:solidFill>
                <a:latin typeface="+mn-lt"/>
              </a:rPr>
              <a:t>There is a lack of agreement in the normative guidance, significant gaps in evidence to support a reprogramming need, unexplained lack of impact, or difficult trade-offs in decision making which therefore requires an independent technical review of the reprogramming request; OR</a:t>
            </a:r>
            <a:endParaRPr lang="en-GB" sz="1400" dirty="0">
              <a:solidFill>
                <a:schemeClr val="tx1"/>
              </a:solidFill>
              <a:latin typeface="+mn-lt"/>
            </a:endParaRPr>
          </a:p>
          <a:p>
            <a:pPr marL="285750" lvl="1" indent="-285750">
              <a:buFont typeface="Arial" panose="020B0604020202020204" pitchFamily="34" charset="0"/>
              <a:buChar char="•"/>
            </a:pPr>
            <a:r>
              <a:rPr lang="en-US" sz="1400" dirty="0">
                <a:solidFill>
                  <a:schemeClr val="tx1"/>
                </a:solidFill>
                <a:latin typeface="+mn-lt"/>
              </a:rPr>
              <a:t>Additional Global Fund financing representing more than a 30% </a:t>
            </a:r>
            <a:r>
              <a:rPr lang="en-US" sz="1400" dirty="0" smtClean="0">
                <a:solidFill>
                  <a:schemeClr val="tx1"/>
                </a:solidFill>
                <a:latin typeface="+mn-lt"/>
              </a:rPr>
              <a:t>increase or decrease </a:t>
            </a:r>
            <a:r>
              <a:rPr lang="en-US" sz="1400" dirty="0">
                <a:solidFill>
                  <a:schemeClr val="tx1"/>
                </a:solidFill>
                <a:latin typeface="+mn-lt"/>
              </a:rPr>
              <a:t>to the approved funding for the implementation period is allocated to an existing disease or RSSH program</a:t>
            </a:r>
            <a:r>
              <a:rPr lang="en-US" sz="1400" dirty="0" smtClean="0">
                <a:solidFill>
                  <a:schemeClr val="tx1"/>
                </a:solidFill>
                <a:latin typeface="+mn-lt"/>
              </a:rPr>
              <a:t>.</a:t>
            </a:r>
          </a:p>
          <a:p>
            <a:pPr marL="285750" lvl="1" indent="-285750">
              <a:buFontTx/>
              <a:buChar char="-"/>
            </a:pPr>
            <a:endParaRPr lang="en-US" sz="1400" dirty="0">
              <a:solidFill>
                <a:schemeClr val="tx1"/>
              </a:solidFill>
              <a:latin typeface="+mn-lt"/>
            </a:endParaRPr>
          </a:p>
          <a:p>
            <a:pPr lvl="1"/>
            <a:r>
              <a:rPr lang="en-US" sz="1400" b="1" dirty="0">
                <a:solidFill>
                  <a:schemeClr val="tx1"/>
                </a:solidFill>
                <a:latin typeface="+mn-lt"/>
              </a:rPr>
              <a:t>“Instructions for Program Continuation Request” </a:t>
            </a:r>
          </a:p>
          <a:p>
            <a:pPr lvl="1"/>
            <a:endParaRPr lang="en-US" sz="1400" dirty="0"/>
          </a:p>
          <a:p>
            <a:endParaRPr lang="en-US" sz="1400" dirty="0"/>
          </a:p>
          <a:p>
            <a:endParaRPr lang="en-US" sz="1400" dirty="0"/>
          </a:p>
          <a:p>
            <a:endParaRPr lang="en-GB" sz="1400" dirty="0"/>
          </a:p>
        </p:txBody>
      </p:sp>
      <p:sp>
        <p:nvSpPr>
          <p:cNvPr id="2" name="Slide Number Placeholder 1"/>
          <p:cNvSpPr>
            <a:spLocks noGrp="1"/>
          </p:cNvSpPr>
          <p:nvPr>
            <p:ph type="sldNum" sz="quarter" idx="12"/>
          </p:nvPr>
        </p:nvSpPr>
        <p:spPr/>
        <p:txBody>
          <a:bodyPr/>
          <a:lstStyle/>
          <a:p>
            <a:fld id="{1D1E3EDB-D7EB-F14E-A6D1-748C03EC5EDC}" type="slidenum">
              <a:rPr lang="en-US" smtClean="0"/>
              <a:pPr/>
              <a:t>11</a:t>
            </a:fld>
            <a:endParaRPr lang="en-US" dirty="0"/>
          </a:p>
        </p:txBody>
      </p:sp>
    </p:spTree>
    <p:custDataLst>
      <p:tags r:id="rId1"/>
    </p:custDataLst>
    <p:extLst>
      <p:ext uri="{BB962C8B-B14F-4D97-AF65-F5344CB8AC3E}">
        <p14:creationId xmlns:p14="http://schemas.microsoft.com/office/powerpoint/2010/main" val="2544782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D1E3EDB-D7EB-F14E-A6D1-748C03EC5EDC}" type="slidenum">
              <a:rPr lang="en-US" smtClean="0"/>
              <a:t>12</a:t>
            </a:fld>
            <a:endParaRPr lang="en-US" dirty="0"/>
          </a:p>
        </p:txBody>
      </p:sp>
      <p:sp>
        <p:nvSpPr>
          <p:cNvPr id="3" name="Content Placeholder 2"/>
          <p:cNvSpPr>
            <a:spLocks noGrp="1"/>
          </p:cNvSpPr>
          <p:nvPr>
            <p:ph idx="13"/>
          </p:nvPr>
        </p:nvSpPr>
        <p:spPr>
          <a:xfrm>
            <a:off x="83156" y="1433660"/>
            <a:ext cx="4312999" cy="2367600"/>
          </a:xfrm>
          <a:solidFill>
            <a:schemeClr val="accent1">
              <a:lumMod val="20000"/>
              <a:lumOff val="80000"/>
            </a:schemeClr>
          </a:solidFill>
          <a:ln w="19050">
            <a:solidFill>
              <a:schemeClr val="accent3"/>
            </a:solidFill>
          </a:ln>
        </p:spPr>
        <p:txBody>
          <a:bodyPr/>
          <a:lstStyle/>
          <a:p>
            <a:pPr marL="342900" indent="-252413">
              <a:lnSpc>
                <a:spcPct val="100000"/>
              </a:lnSpc>
              <a:spcBef>
                <a:spcPts val="600"/>
              </a:spcBef>
              <a:buFont typeface="Wingdings" panose="05000000000000000000" pitchFamily="2" charset="2"/>
              <a:buChar char="§"/>
            </a:pPr>
            <a:r>
              <a:rPr lang="en-US" sz="1600" dirty="0"/>
              <a:t>Allocation and funding </a:t>
            </a:r>
            <a:r>
              <a:rPr lang="en-US" sz="1600" dirty="0" smtClean="0"/>
              <a:t>landscape</a:t>
            </a:r>
          </a:p>
          <a:p>
            <a:pPr marL="342900" indent="-252413">
              <a:lnSpc>
                <a:spcPct val="100000"/>
              </a:lnSpc>
              <a:spcBef>
                <a:spcPts val="600"/>
              </a:spcBef>
              <a:buFont typeface="Wingdings" panose="05000000000000000000" pitchFamily="2" charset="2"/>
              <a:buChar char="§"/>
            </a:pPr>
            <a:r>
              <a:rPr lang="en-US" sz="1600" dirty="0" smtClean="0"/>
              <a:t>Results and performance </a:t>
            </a:r>
            <a:r>
              <a:rPr lang="en-US" sz="1200" i="1" dirty="0" smtClean="0"/>
              <a:t>(programmatic and financial)</a:t>
            </a:r>
            <a:endParaRPr lang="en-GB" sz="1200" i="1" dirty="0" smtClean="0"/>
          </a:p>
          <a:p>
            <a:pPr marL="342900" indent="-252413">
              <a:lnSpc>
                <a:spcPct val="100000"/>
              </a:lnSpc>
              <a:spcBef>
                <a:spcPts val="600"/>
              </a:spcBef>
              <a:buFont typeface="Wingdings" panose="05000000000000000000" pitchFamily="2" charset="2"/>
              <a:buChar char="§"/>
            </a:pPr>
            <a:r>
              <a:rPr lang="en-US" sz="1600" dirty="0" smtClean="0"/>
              <a:t>Risk considerations</a:t>
            </a:r>
          </a:p>
          <a:p>
            <a:pPr marL="342900" indent="-252413">
              <a:lnSpc>
                <a:spcPct val="100000"/>
              </a:lnSpc>
              <a:spcBef>
                <a:spcPts val="600"/>
              </a:spcBef>
              <a:buFont typeface="Wingdings" panose="05000000000000000000" pitchFamily="2" charset="2"/>
              <a:buChar char="§"/>
            </a:pPr>
            <a:r>
              <a:rPr lang="en-US" sz="1600" dirty="0" smtClean="0"/>
              <a:t>Progress on TRP/GAC and Board recommendations</a:t>
            </a:r>
          </a:p>
          <a:p>
            <a:pPr marL="342900" indent="-252413">
              <a:lnSpc>
                <a:spcPct val="100000"/>
              </a:lnSpc>
              <a:spcBef>
                <a:spcPts val="600"/>
              </a:spcBef>
              <a:buFont typeface="Wingdings" panose="05000000000000000000" pitchFamily="2" charset="2"/>
              <a:buChar char="§"/>
            </a:pPr>
            <a:r>
              <a:rPr lang="en-US" sz="1600" dirty="0" smtClean="0"/>
              <a:t>STC requirements </a:t>
            </a:r>
            <a:r>
              <a:rPr lang="en-US" sz="1200" i="1" dirty="0" smtClean="0"/>
              <a:t>(e.g. application focus, co-financing)</a:t>
            </a:r>
            <a:endParaRPr lang="en-US" sz="1200" i="1" dirty="0"/>
          </a:p>
        </p:txBody>
      </p:sp>
      <p:sp>
        <p:nvSpPr>
          <p:cNvPr id="4" name="Title 3"/>
          <p:cNvSpPr>
            <a:spLocks noGrp="1"/>
          </p:cNvSpPr>
          <p:nvPr>
            <p:ph type="ctrTitle"/>
          </p:nvPr>
        </p:nvSpPr>
        <p:spPr>
          <a:xfrm>
            <a:off x="337605" y="305389"/>
            <a:ext cx="8526995" cy="773448"/>
          </a:xfrm>
        </p:spPr>
        <p:txBody>
          <a:bodyPr>
            <a:normAutofit fontScale="90000"/>
          </a:bodyPr>
          <a:lstStyle/>
          <a:p>
            <a:r>
              <a:rPr lang="en-US" sz="2700" b="1" dirty="0" smtClean="0"/>
              <a:t>How is it assessed? </a:t>
            </a:r>
            <a:r>
              <a:rPr lang="en-US" dirty="0" smtClean="0"/>
              <a:t/>
            </a:r>
            <a:br>
              <a:rPr lang="en-US" dirty="0" smtClean="0"/>
            </a:br>
            <a:r>
              <a:rPr lang="en-US" dirty="0" smtClean="0"/>
              <a:t> </a:t>
            </a:r>
            <a:br>
              <a:rPr lang="en-US" dirty="0" smtClean="0"/>
            </a:br>
            <a:endParaRPr lang="en-GB" dirty="0"/>
          </a:p>
        </p:txBody>
      </p:sp>
      <p:sp>
        <p:nvSpPr>
          <p:cNvPr id="5" name="Subtitle 4"/>
          <p:cNvSpPr>
            <a:spLocks noGrp="1"/>
          </p:cNvSpPr>
          <p:nvPr>
            <p:ph type="subTitle" idx="16"/>
          </p:nvPr>
        </p:nvSpPr>
        <p:spPr>
          <a:xfrm>
            <a:off x="337605" y="790652"/>
            <a:ext cx="8461737" cy="432000"/>
          </a:xfrm>
        </p:spPr>
        <p:txBody>
          <a:bodyPr>
            <a:noAutofit/>
          </a:bodyPr>
          <a:lstStyle/>
          <a:p>
            <a:r>
              <a:rPr lang="en-US" sz="1400" i="1" dirty="0" smtClean="0"/>
              <a:t>TRP agreed criteria to asses relevance of strategic focus and technical soundness; and potential for impact in line with GF Strategy.</a:t>
            </a:r>
            <a:endParaRPr lang="en-GB" sz="1400" i="1" dirty="0"/>
          </a:p>
        </p:txBody>
      </p:sp>
      <p:sp>
        <p:nvSpPr>
          <p:cNvPr id="6" name="Content Placeholder 5"/>
          <p:cNvSpPr>
            <a:spLocks noGrp="1"/>
          </p:cNvSpPr>
          <p:nvPr>
            <p:ph idx="17"/>
          </p:nvPr>
        </p:nvSpPr>
        <p:spPr>
          <a:xfrm>
            <a:off x="4568473" y="1418726"/>
            <a:ext cx="4472675" cy="2367600"/>
          </a:xfrm>
          <a:solidFill>
            <a:schemeClr val="accent2">
              <a:lumMod val="20000"/>
              <a:lumOff val="80000"/>
            </a:schemeClr>
          </a:solidFill>
          <a:ln w="19050">
            <a:solidFill>
              <a:schemeClr val="tx2"/>
            </a:solidFill>
          </a:ln>
        </p:spPr>
        <p:txBody>
          <a:bodyPr/>
          <a:lstStyle/>
          <a:p>
            <a:pPr marL="371475" indent="-280988">
              <a:spcBef>
                <a:spcPts val="600"/>
              </a:spcBef>
              <a:buFont typeface="Wingdings" panose="05000000000000000000" pitchFamily="2" charset="2"/>
              <a:buChar char="§"/>
            </a:pPr>
            <a:r>
              <a:rPr lang="en-US" sz="1600" dirty="0" smtClean="0"/>
              <a:t>Epidemiological contextual updates</a:t>
            </a:r>
          </a:p>
          <a:p>
            <a:pPr marL="373062" indent="-285750">
              <a:spcBef>
                <a:spcPts val="600"/>
              </a:spcBef>
              <a:buFont typeface="Wingdings" panose="05000000000000000000" pitchFamily="2" charset="2"/>
              <a:buChar char="§"/>
            </a:pPr>
            <a:r>
              <a:rPr lang="en-US" sz="1600" dirty="0" smtClean="0"/>
              <a:t>NSP revisions and updates</a:t>
            </a:r>
            <a:endParaRPr lang="en-US" sz="1600" dirty="0"/>
          </a:p>
          <a:p>
            <a:pPr marL="373062" indent="-285750">
              <a:spcBef>
                <a:spcPts val="600"/>
              </a:spcBef>
              <a:buFont typeface="Wingdings" panose="05000000000000000000" pitchFamily="2" charset="2"/>
              <a:buChar char="§"/>
            </a:pPr>
            <a:r>
              <a:rPr lang="en-US" sz="1600" dirty="0" smtClean="0"/>
              <a:t>Investing to maximize impact </a:t>
            </a:r>
            <a:r>
              <a:rPr lang="en-GB" sz="1600" dirty="0"/>
              <a:t>towards ending the epidemics </a:t>
            </a:r>
            <a:r>
              <a:rPr lang="en-GB" sz="1200" i="1" dirty="0" smtClean="0"/>
              <a:t>(noting choice of interventions, normative guidance, new technologies, etc.) </a:t>
            </a:r>
          </a:p>
          <a:p>
            <a:pPr marL="373062" indent="-285750">
              <a:spcBef>
                <a:spcPts val="600"/>
              </a:spcBef>
              <a:buFont typeface="Wingdings" panose="05000000000000000000" pitchFamily="2" charset="2"/>
              <a:buChar char="§"/>
            </a:pPr>
            <a:r>
              <a:rPr lang="en-US" sz="1600" dirty="0" smtClean="0"/>
              <a:t>Effectiveness of implementation approaches</a:t>
            </a:r>
          </a:p>
          <a:p>
            <a:pPr marL="373062" indent="-285750">
              <a:spcBef>
                <a:spcPts val="600"/>
              </a:spcBef>
              <a:buFont typeface="Wingdings" panose="05000000000000000000" pitchFamily="2" charset="2"/>
              <a:buChar char="§"/>
            </a:pPr>
            <a:r>
              <a:rPr lang="en-US" sz="1600" dirty="0" smtClean="0"/>
              <a:t>Funding landscape and STC </a:t>
            </a:r>
          </a:p>
          <a:p>
            <a:pPr marL="373062" indent="-285750">
              <a:spcBef>
                <a:spcPts val="600"/>
              </a:spcBef>
              <a:buFont typeface="Wingdings" panose="05000000000000000000" pitchFamily="2" charset="2"/>
              <a:buChar char="§"/>
            </a:pPr>
            <a:r>
              <a:rPr lang="en-US" sz="1600" dirty="0" smtClean="0"/>
              <a:t>Ensuring RSSH &amp; HRG in line with Strategy</a:t>
            </a:r>
            <a:endParaRPr lang="en-US" sz="1600" dirty="0"/>
          </a:p>
          <a:p>
            <a:endParaRPr lang="en-GB" sz="1600" dirty="0"/>
          </a:p>
        </p:txBody>
      </p:sp>
      <p:sp>
        <p:nvSpPr>
          <p:cNvPr id="7" name="TextBox 6"/>
          <p:cNvSpPr txBox="1"/>
          <p:nvPr/>
        </p:nvSpPr>
        <p:spPr>
          <a:xfrm>
            <a:off x="952640" y="3880457"/>
            <a:ext cx="2337352" cy="307777"/>
          </a:xfrm>
          <a:prstGeom prst="rect">
            <a:avLst/>
          </a:prstGeom>
          <a:solidFill>
            <a:schemeClr val="accent1">
              <a:lumMod val="50000"/>
            </a:schemeClr>
          </a:solidFill>
          <a:ln w="12700">
            <a:solidFill>
              <a:schemeClr val="tx1"/>
            </a:solidFill>
          </a:ln>
        </p:spPr>
        <p:txBody>
          <a:bodyPr wrap="square" rtlCol="0">
            <a:spAutoFit/>
          </a:bodyPr>
          <a:lstStyle/>
          <a:p>
            <a:pPr lvl="0" algn="ctr">
              <a:spcBef>
                <a:spcPts val="600"/>
              </a:spcBef>
              <a:spcAft>
                <a:spcPts val="600"/>
              </a:spcAft>
            </a:pPr>
            <a:r>
              <a:rPr lang="en-US" sz="1400" b="1" dirty="0" smtClean="0">
                <a:solidFill>
                  <a:schemeClr val="bg1"/>
                </a:solidFill>
              </a:rPr>
              <a:t>Secretariat Assessment</a:t>
            </a:r>
            <a:endParaRPr lang="en-US" sz="1400" b="1" dirty="0">
              <a:solidFill>
                <a:schemeClr val="bg1"/>
              </a:solidFill>
            </a:endParaRPr>
          </a:p>
        </p:txBody>
      </p:sp>
      <p:sp>
        <p:nvSpPr>
          <p:cNvPr id="8" name="TextBox 7"/>
          <p:cNvSpPr txBox="1"/>
          <p:nvPr/>
        </p:nvSpPr>
        <p:spPr>
          <a:xfrm>
            <a:off x="5619159" y="3880457"/>
            <a:ext cx="2492829" cy="307777"/>
          </a:xfrm>
          <a:prstGeom prst="rect">
            <a:avLst/>
          </a:prstGeom>
          <a:solidFill>
            <a:schemeClr val="accent1">
              <a:lumMod val="50000"/>
            </a:schemeClr>
          </a:solidFill>
          <a:ln w="12700">
            <a:solidFill>
              <a:schemeClr val="tx1"/>
            </a:solidFill>
          </a:ln>
        </p:spPr>
        <p:txBody>
          <a:bodyPr wrap="square" rtlCol="0">
            <a:spAutoFit/>
          </a:bodyPr>
          <a:lstStyle/>
          <a:p>
            <a:pPr lvl="0" algn="ctr"/>
            <a:r>
              <a:rPr lang="en-US" sz="1400" b="1" dirty="0" smtClean="0">
                <a:solidFill>
                  <a:schemeClr val="bg1"/>
                </a:solidFill>
              </a:rPr>
              <a:t>Applicant Assessment</a:t>
            </a:r>
            <a:endParaRPr lang="en-US" sz="1400" b="1" dirty="0">
              <a:solidFill>
                <a:schemeClr val="bg1"/>
              </a:solidFill>
            </a:endParaRPr>
          </a:p>
        </p:txBody>
      </p:sp>
      <p:sp>
        <p:nvSpPr>
          <p:cNvPr id="11" name="Isosceles Triangle 10"/>
          <p:cNvSpPr/>
          <p:nvPr/>
        </p:nvSpPr>
        <p:spPr>
          <a:xfrm flipV="1">
            <a:off x="2361120" y="4298646"/>
            <a:ext cx="4414705" cy="276559"/>
          </a:xfrm>
          <a:prstGeom prst="triangle">
            <a:avLst>
              <a:gd name="adj" fmla="val 48999"/>
            </a:avLst>
          </a:prstGeom>
          <a:solidFill>
            <a:srgbClr val="FFC000"/>
          </a:solidFill>
          <a:ln w="1270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Rectangle 11"/>
          <p:cNvSpPr/>
          <p:nvPr/>
        </p:nvSpPr>
        <p:spPr>
          <a:xfrm>
            <a:off x="533898" y="4685621"/>
            <a:ext cx="8081136" cy="369332"/>
          </a:xfrm>
          <a:prstGeom prst="rect">
            <a:avLst/>
          </a:prstGeom>
          <a:solidFill>
            <a:schemeClr val="tx2">
              <a:lumMod val="20000"/>
              <a:lumOff val="80000"/>
            </a:schemeClr>
          </a:solidFill>
        </p:spPr>
        <p:txBody>
          <a:bodyPr wrap="square">
            <a:spAutoFit/>
          </a:bodyPr>
          <a:lstStyle/>
          <a:p>
            <a:pPr algn="ctr"/>
            <a:r>
              <a:rPr lang="en-US" b="1" dirty="0"/>
              <a:t>TRP </a:t>
            </a:r>
            <a:r>
              <a:rPr lang="en-US" b="1" dirty="0" smtClean="0"/>
              <a:t>validation</a:t>
            </a:r>
            <a:endParaRPr lang="en-US" b="1" dirty="0"/>
          </a:p>
        </p:txBody>
      </p:sp>
    </p:spTree>
    <p:custDataLst>
      <p:tags r:id="rId1"/>
    </p:custDataLst>
    <p:extLst>
      <p:ext uri="{BB962C8B-B14F-4D97-AF65-F5344CB8AC3E}">
        <p14:creationId xmlns:p14="http://schemas.microsoft.com/office/powerpoint/2010/main" val="29407716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83771" y="1814440"/>
            <a:ext cx="8092751" cy="223935"/>
          </a:xfrm>
          <a:prstGeom prst="rect">
            <a:avLst/>
          </a:prstGeom>
          <a:solidFill>
            <a:schemeClr val="accent1">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6" name="Rectangle 5"/>
          <p:cNvSpPr/>
          <p:nvPr/>
        </p:nvSpPr>
        <p:spPr>
          <a:xfrm>
            <a:off x="783772" y="2038375"/>
            <a:ext cx="8092751" cy="223935"/>
          </a:xfrm>
          <a:prstGeom prst="rect">
            <a:avLst/>
          </a:prstGeom>
          <a:solidFill>
            <a:schemeClr val="accent1">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7" name="Rectangle 6"/>
          <p:cNvSpPr/>
          <p:nvPr/>
        </p:nvSpPr>
        <p:spPr>
          <a:xfrm>
            <a:off x="783770" y="2262310"/>
            <a:ext cx="8092751" cy="411825"/>
          </a:xfrm>
          <a:prstGeom prst="rect">
            <a:avLst/>
          </a:prstGeom>
          <a:solidFill>
            <a:schemeClr val="accent1">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2" name="Title 1"/>
          <p:cNvSpPr>
            <a:spLocks noGrp="1"/>
          </p:cNvSpPr>
          <p:nvPr>
            <p:ph type="title"/>
          </p:nvPr>
        </p:nvSpPr>
        <p:spPr/>
        <p:txBody>
          <a:bodyPr/>
          <a:lstStyle/>
          <a:p>
            <a:r>
              <a:rPr lang="en-US" dirty="0" smtClean="0"/>
              <a:t>Program Continuation Request </a:t>
            </a:r>
            <a:br>
              <a:rPr lang="en-US" dirty="0" smtClean="0"/>
            </a:br>
            <a:r>
              <a:rPr lang="en-US" sz="1800" dirty="0" smtClean="0">
                <a:solidFill>
                  <a:schemeClr val="tx1">
                    <a:lumMod val="65000"/>
                    <a:lumOff val="35000"/>
                  </a:schemeClr>
                </a:solidFill>
              </a:rPr>
              <a:t>Overview</a:t>
            </a:r>
            <a:endParaRPr lang="en-GB" dirty="0"/>
          </a:p>
        </p:txBody>
      </p:sp>
      <p:sp>
        <p:nvSpPr>
          <p:cNvPr id="3" name="Content Placeholder 2"/>
          <p:cNvSpPr>
            <a:spLocks noGrp="1"/>
          </p:cNvSpPr>
          <p:nvPr>
            <p:ph idx="1"/>
          </p:nvPr>
        </p:nvSpPr>
        <p:spPr/>
        <p:txBody>
          <a:bodyPr/>
          <a:lstStyle/>
          <a:p>
            <a:pPr marL="285750" indent="-285750">
              <a:buFont typeface="Arial" panose="020B0604020202020204" pitchFamily="34" charset="0"/>
              <a:buChar char="•"/>
            </a:pPr>
            <a:r>
              <a:rPr lang="en-US" dirty="0" smtClean="0"/>
              <a:t>The request is composed by three interrelated parts:</a:t>
            </a:r>
          </a:p>
          <a:p>
            <a:endParaRPr lang="en-US" dirty="0" smtClean="0"/>
          </a:p>
          <a:p>
            <a:pPr marL="605700" lvl="3" indent="-342900">
              <a:buAutoNum type="arabicPeriod"/>
            </a:pPr>
            <a:r>
              <a:rPr lang="en-US" sz="1400" dirty="0" smtClean="0">
                <a:solidFill>
                  <a:schemeClr val="tx1"/>
                </a:solidFill>
              </a:rPr>
              <a:t>Program </a:t>
            </a:r>
            <a:r>
              <a:rPr lang="en-US" sz="1400" dirty="0">
                <a:solidFill>
                  <a:schemeClr val="tx1"/>
                </a:solidFill>
              </a:rPr>
              <a:t>Continuation Request Cover </a:t>
            </a:r>
            <a:r>
              <a:rPr lang="en-US" sz="1400" dirty="0" smtClean="0">
                <a:solidFill>
                  <a:schemeClr val="tx1"/>
                </a:solidFill>
              </a:rPr>
              <a:t>Letter;</a:t>
            </a:r>
          </a:p>
          <a:p>
            <a:pPr marL="605700" lvl="3" indent="-342900">
              <a:buAutoNum type="arabicPeriod"/>
            </a:pPr>
            <a:r>
              <a:rPr lang="en-US" sz="1400" dirty="0" smtClean="0">
                <a:solidFill>
                  <a:schemeClr val="tx1"/>
                </a:solidFill>
              </a:rPr>
              <a:t>Applicant Self-Assessment; </a:t>
            </a:r>
          </a:p>
          <a:p>
            <a:pPr marL="605700" lvl="3" indent="-342900">
              <a:buAutoNum type="arabicPeriod"/>
            </a:pPr>
            <a:r>
              <a:rPr lang="en-US" sz="1400" dirty="0" smtClean="0">
                <a:solidFill>
                  <a:schemeClr val="tx1"/>
                </a:solidFill>
              </a:rPr>
              <a:t>Annex </a:t>
            </a:r>
            <a:r>
              <a:rPr lang="en-US" sz="1400" dirty="0">
                <a:solidFill>
                  <a:schemeClr val="tx1"/>
                </a:solidFill>
              </a:rPr>
              <a:t>1: Checklist to confirm inclusiveness of key populations in the process of developing the request</a:t>
            </a:r>
            <a:r>
              <a:rPr lang="en-US" sz="1400" dirty="0" smtClean="0">
                <a:solidFill>
                  <a:schemeClr val="tx1"/>
                </a:solidFill>
              </a:rPr>
              <a:t>.</a:t>
            </a:r>
          </a:p>
          <a:p>
            <a:pPr marL="548550" lvl="3"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dirty="0" smtClean="0"/>
              <a:t>Applicants for PC must submit </a:t>
            </a:r>
            <a:r>
              <a:rPr lang="en-US" dirty="0" smtClean="0">
                <a:solidFill>
                  <a:schemeClr val="tx2"/>
                </a:solidFill>
              </a:rPr>
              <a:t>all three parts jointly</a:t>
            </a:r>
            <a:r>
              <a:rPr lang="en-US" dirty="0" smtClean="0"/>
              <a:t>;</a:t>
            </a:r>
          </a:p>
          <a:p>
            <a:endParaRPr lang="en-US" dirty="0" smtClean="0"/>
          </a:p>
          <a:p>
            <a:pPr marL="285750" indent="-285750">
              <a:buFont typeface="Arial" panose="020B0604020202020204" pitchFamily="34" charset="0"/>
              <a:buChar char="•"/>
            </a:pPr>
            <a:r>
              <a:rPr lang="en-US" dirty="0"/>
              <a:t>One program continuation request per disease </a:t>
            </a:r>
            <a:r>
              <a:rPr lang="en-US" dirty="0" smtClean="0"/>
              <a:t>component - For </a:t>
            </a:r>
            <a:r>
              <a:rPr lang="en-US" dirty="0"/>
              <a:t>countries with high TB/HIV co-infection, one joint program continuation request should be </a:t>
            </a:r>
            <a:r>
              <a:rPr lang="en-US" dirty="0" smtClean="0"/>
              <a:t>submitted (response space doubled).</a:t>
            </a:r>
          </a:p>
          <a:p>
            <a:endParaRPr lang="en-US" dirty="0" smtClean="0"/>
          </a:p>
          <a:p>
            <a:pPr lvl="3" indent="0">
              <a:buNone/>
            </a:pPr>
            <a:endParaRPr lang="en-US" dirty="0" smtClean="0"/>
          </a:p>
        </p:txBody>
      </p:sp>
      <p:sp>
        <p:nvSpPr>
          <p:cNvPr id="4" name="Slide Number Placeholder 3"/>
          <p:cNvSpPr>
            <a:spLocks noGrp="1"/>
          </p:cNvSpPr>
          <p:nvPr>
            <p:ph type="sldNum" sz="quarter" idx="12"/>
          </p:nvPr>
        </p:nvSpPr>
        <p:spPr/>
        <p:txBody>
          <a:bodyPr/>
          <a:lstStyle/>
          <a:p>
            <a:fld id="{1D1E3EDB-D7EB-F14E-A6D1-748C03EC5EDC}" type="slidenum">
              <a:rPr lang="en-US" smtClean="0"/>
              <a:t>13</a:t>
            </a:fld>
            <a:endParaRPr lang="en-US" dirty="0"/>
          </a:p>
        </p:txBody>
      </p:sp>
    </p:spTree>
    <p:custDataLst>
      <p:tags r:id="rId1"/>
    </p:custDataLst>
    <p:extLst>
      <p:ext uri="{BB962C8B-B14F-4D97-AF65-F5344CB8AC3E}">
        <p14:creationId xmlns:p14="http://schemas.microsoft.com/office/powerpoint/2010/main" val="18537538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000" y="348400"/>
            <a:ext cx="4887406" cy="857250"/>
          </a:xfrm>
        </p:spPr>
        <p:txBody>
          <a:bodyPr/>
          <a:lstStyle/>
          <a:p>
            <a:r>
              <a:rPr lang="en-US" dirty="0" smtClean="0"/>
              <a:t>Program Continuation Request </a:t>
            </a:r>
            <a:br>
              <a:rPr lang="en-US" dirty="0" smtClean="0"/>
            </a:br>
            <a:r>
              <a:rPr lang="en-US" sz="1800" dirty="0" smtClean="0">
                <a:solidFill>
                  <a:schemeClr val="tx1">
                    <a:lumMod val="65000"/>
                    <a:lumOff val="35000"/>
                  </a:schemeClr>
                </a:solidFill>
              </a:rPr>
              <a:t>Cover Letter</a:t>
            </a:r>
            <a:endParaRPr lang="en-GB" dirty="0"/>
          </a:p>
        </p:txBody>
      </p:sp>
      <p:sp>
        <p:nvSpPr>
          <p:cNvPr id="3" name="Content Placeholder 2"/>
          <p:cNvSpPr>
            <a:spLocks noGrp="1"/>
          </p:cNvSpPr>
          <p:nvPr>
            <p:ph idx="1"/>
          </p:nvPr>
        </p:nvSpPr>
        <p:spPr>
          <a:xfrm>
            <a:off x="413000" y="1329609"/>
            <a:ext cx="4887406" cy="3394472"/>
          </a:xfrm>
        </p:spPr>
        <p:txBody>
          <a:bodyPr/>
          <a:lstStyle/>
          <a:p>
            <a:pPr marL="285750" indent="-285750">
              <a:buFont typeface="Arial" panose="020B0604020202020204" pitchFamily="34" charset="0"/>
              <a:buChar char="•"/>
            </a:pPr>
            <a:r>
              <a:rPr lang="en-US" dirty="0" smtClean="0"/>
              <a:t>Communication through which the CCM informs the Global Fund of its choice about the application approach;</a:t>
            </a:r>
          </a:p>
          <a:p>
            <a:endParaRPr lang="en-US" dirty="0" smtClean="0"/>
          </a:p>
          <a:p>
            <a:pPr marL="285750" indent="-285750">
              <a:buFont typeface="Arial" panose="020B0604020202020204" pitchFamily="34" charset="0"/>
              <a:buChar char="•"/>
            </a:pPr>
            <a:r>
              <a:rPr lang="en-US" dirty="0" smtClean="0"/>
              <a:t>Based on the applicant self-assessment, applicants can opt for program continuation or can decide to go through a tailored or full review;</a:t>
            </a:r>
          </a:p>
          <a:p>
            <a:endParaRPr lang="en-US" dirty="0" smtClean="0"/>
          </a:p>
          <a:p>
            <a:pPr marL="285750" indent="-285750">
              <a:buFont typeface="Arial" panose="020B0604020202020204" pitchFamily="34" charset="0"/>
              <a:buChar char="•"/>
            </a:pPr>
            <a:r>
              <a:rPr lang="en-US" dirty="0" smtClean="0"/>
              <a:t>If applicants decides tailored or full review is more suitable, they can only complete the cover letter.</a:t>
            </a:r>
          </a:p>
          <a:p>
            <a:pPr marL="285750" indent="-285750">
              <a:buFont typeface="Arial" panose="020B0604020202020204" pitchFamily="34" charset="0"/>
              <a:buChar char="•"/>
            </a:pPr>
            <a:endParaRPr lang="en-US" dirty="0" smtClean="0"/>
          </a:p>
          <a:p>
            <a:pPr marL="285750" lvl="2" indent="-285750">
              <a:buFont typeface="Arial" panose="020B0604020202020204" pitchFamily="34" charset="0"/>
              <a:buChar char="•"/>
            </a:pPr>
            <a:endParaRPr lang="en-US" dirty="0"/>
          </a:p>
          <a:p>
            <a:pPr marL="285750" lvl="2" indent="-285750">
              <a:buFont typeface="Arial" panose="020B0604020202020204" pitchFamily="34" charset="0"/>
              <a:buChar char="•"/>
            </a:pPr>
            <a:endParaRPr lang="en-GB" dirty="0"/>
          </a:p>
        </p:txBody>
      </p:sp>
      <p:sp>
        <p:nvSpPr>
          <p:cNvPr id="4" name="Slide Number Placeholder 3"/>
          <p:cNvSpPr>
            <a:spLocks noGrp="1"/>
          </p:cNvSpPr>
          <p:nvPr>
            <p:ph type="sldNum" sz="quarter" idx="12"/>
          </p:nvPr>
        </p:nvSpPr>
        <p:spPr/>
        <p:txBody>
          <a:bodyPr/>
          <a:lstStyle/>
          <a:p>
            <a:fld id="{1D1E3EDB-D7EB-F14E-A6D1-748C03EC5EDC}" type="slidenum">
              <a:rPr lang="en-US" smtClean="0"/>
              <a:t>14</a:t>
            </a:fld>
            <a:endParaRPr lang="en-US" dirty="0"/>
          </a:p>
        </p:txBody>
      </p:sp>
      <p:pic>
        <p:nvPicPr>
          <p:cNvPr id="7" name="Picture 6"/>
          <p:cNvPicPr>
            <a:picLocks noChangeAspect="1"/>
          </p:cNvPicPr>
          <p:nvPr/>
        </p:nvPicPr>
        <p:blipFill rotWithShape="1">
          <a:blip r:embed="rId4"/>
          <a:srcRect l="17581" t="19552" r="59330" b="7042"/>
          <a:stretch/>
        </p:blipFill>
        <p:spPr>
          <a:xfrm>
            <a:off x="5697510" y="1089445"/>
            <a:ext cx="3061991" cy="33072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Tree>
    <p:custDataLst>
      <p:tags r:id="rId1"/>
    </p:custDataLst>
    <p:extLst>
      <p:ext uri="{BB962C8B-B14F-4D97-AF65-F5344CB8AC3E}">
        <p14:creationId xmlns:p14="http://schemas.microsoft.com/office/powerpoint/2010/main" val="2487511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464" y="390831"/>
            <a:ext cx="4887406" cy="857250"/>
          </a:xfrm>
        </p:spPr>
        <p:txBody>
          <a:bodyPr/>
          <a:lstStyle/>
          <a:p>
            <a:r>
              <a:rPr lang="en-US" dirty="0" smtClean="0"/>
              <a:t>Program Continuation Request</a:t>
            </a:r>
            <a:br>
              <a:rPr lang="en-US" dirty="0" smtClean="0"/>
            </a:br>
            <a:r>
              <a:rPr lang="en-US" sz="1800" dirty="0" smtClean="0">
                <a:solidFill>
                  <a:schemeClr val="tx1">
                    <a:lumMod val="65000"/>
                    <a:lumOff val="35000"/>
                  </a:schemeClr>
                </a:solidFill>
              </a:rPr>
              <a:t>Applicant Self-Assessment</a:t>
            </a:r>
            <a:endParaRPr lang="en-GB" dirty="0"/>
          </a:p>
        </p:txBody>
      </p:sp>
      <p:sp>
        <p:nvSpPr>
          <p:cNvPr id="3" name="Content Placeholder 2"/>
          <p:cNvSpPr>
            <a:spLocks noGrp="1"/>
          </p:cNvSpPr>
          <p:nvPr>
            <p:ph idx="1"/>
          </p:nvPr>
        </p:nvSpPr>
        <p:spPr>
          <a:xfrm>
            <a:off x="227928" y="1248080"/>
            <a:ext cx="5163222" cy="3450529"/>
          </a:xfrm>
        </p:spPr>
        <p:txBody>
          <a:bodyPr>
            <a:normAutofit/>
          </a:bodyPr>
          <a:lstStyle/>
          <a:p>
            <a:pPr marL="285750" indent="-285750">
              <a:buFont typeface="Arial" panose="020B0604020202020204" pitchFamily="34" charset="0"/>
              <a:buChar char="•"/>
            </a:pPr>
            <a:r>
              <a:rPr lang="en-US" dirty="0" smtClean="0"/>
              <a:t>Provides applicant’s rationale for continuation of existing Global Fund-supported grants;</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Provides a series of questions to verify whether the program can be implemented under substantially the same goals, strategic objectives and similar programmatic interventions of the current programs;</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a:t>Evaluates if material changes have occurred or are envisioned; </a:t>
            </a:r>
          </a:p>
          <a:p>
            <a:endParaRPr lang="en-US" dirty="0" smtClean="0"/>
          </a:p>
          <a:p>
            <a:pPr marL="285750" indent="-285750">
              <a:buFont typeface="Arial" panose="020B0604020202020204" pitchFamily="34" charset="0"/>
              <a:buChar char="•"/>
            </a:pPr>
            <a:r>
              <a:rPr lang="en-US" dirty="0"/>
              <a:t>If yes, when and at which stage they should be addressed. </a:t>
            </a:r>
          </a:p>
          <a:p>
            <a:pPr marL="285750" indent="-285750">
              <a:buFont typeface="Arial" panose="020B0604020202020204" pitchFamily="34" charset="0"/>
              <a:buChar char="•"/>
            </a:pPr>
            <a:endParaRPr lang="en-US" sz="2100" dirty="0"/>
          </a:p>
          <a:p>
            <a:endParaRPr lang="en-US" sz="2100" dirty="0" smtClean="0"/>
          </a:p>
          <a:p>
            <a:pPr marL="285750" lvl="2" indent="-285750">
              <a:buFont typeface="Arial" panose="020B0604020202020204" pitchFamily="34" charset="0"/>
              <a:buChar char="•"/>
            </a:pPr>
            <a:endParaRPr lang="en-US" dirty="0"/>
          </a:p>
          <a:p>
            <a:pPr marL="285750" lvl="2" indent="-285750">
              <a:buFont typeface="Arial" panose="020B0604020202020204" pitchFamily="34" charset="0"/>
              <a:buChar char="•"/>
            </a:pPr>
            <a:endParaRPr lang="en-GB" dirty="0"/>
          </a:p>
        </p:txBody>
      </p:sp>
      <p:sp>
        <p:nvSpPr>
          <p:cNvPr id="4" name="Slide Number Placeholder 3"/>
          <p:cNvSpPr>
            <a:spLocks noGrp="1"/>
          </p:cNvSpPr>
          <p:nvPr>
            <p:ph type="sldNum" sz="quarter" idx="12"/>
          </p:nvPr>
        </p:nvSpPr>
        <p:spPr/>
        <p:txBody>
          <a:bodyPr/>
          <a:lstStyle/>
          <a:p>
            <a:fld id="{1D1E3EDB-D7EB-F14E-A6D1-748C03EC5EDC}" type="slidenum">
              <a:rPr lang="en-US" smtClean="0"/>
              <a:t>15</a:t>
            </a:fld>
            <a:endParaRPr lang="en-US" dirty="0"/>
          </a:p>
        </p:txBody>
      </p:sp>
      <p:pic>
        <p:nvPicPr>
          <p:cNvPr id="10" name="Picture 9"/>
          <p:cNvPicPr>
            <a:picLocks noChangeAspect="1"/>
          </p:cNvPicPr>
          <p:nvPr/>
        </p:nvPicPr>
        <p:blipFill rotWithShape="1">
          <a:blip r:embed="rId4"/>
          <a:srcRect l="19372" t="16398" r="60649" b="28427"/>
          <a:stretch/>
        </p:blipFill>
        <p:spPr>
          <a:xfrm>
            <a:off x="5670550" y="1132759"/>
            <a:ext cx="3259807" cy="301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15" name="Picture 14"/>
          <p:cNvPicPr>
            <a:picLocks noChangeAspect="1"/>
          </p:cNvPicPr>
          <p:nvPr/>
        </p:nvPicPr>
        <p:blipFill rotWithShape="1">
          <a:blip r:embed="rId5"/>
          <a:srcRect l="19832" t="57281" r="60868" b="12935"/>
          <a:stretch/>
        </p:blipFill>
        <p:spPr>
          <a:xfrm>
            <a:off x="5662674" y="1699058"/>
            <a:ext cx="3267683" cy="1657350"/>
          </a:xfrm>
          <a:prstGeom prst="rect">
            <a:avLst/>
          </a:prstGeom>
        </p:spPr>
      </p:pic>
    </p:spTree>
    <p:custDataLst>
      <p:tags r:id="rId1"/>
    </p:custDataLst>
    <p:extLst>
      <p:ext uri="{BB962C8B-B14F-4D97-AF65-F5344CB8AC3E}">
        <p14:creationId xmlns:p14="http://schemas.microsoft.com/office/powerpoint/2010/main" val="13588142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464" y="339766"/>
            <a:ext cx="4887406" cy="857250"/>
          </a:xfrm>
        </p:spPr>
        <p:txBody>
          <a:bodyPr/>
          <a:lstStyle/>
          <a:p>
            <a:r>
              <a:rPr lang="en-US" dirty="0" smtClean="0"/>
              <a:t>Program Continuation Request</a:t>
            </a:r>
            <a:br>
              <a:rPr lang="en-US" dirty="0" smtClean="0"/>
            </a:br>
            <a:r>
              <a:rPr lang="en-US" sz="1800" dirty="0" smtClean="0">
                <a:solidFill>
                  <a:schemeClr val="tx1">
                    <a:lumMod val="65000"/>
                    <a:lumOff val="35000"/>
                  </a:schemeClr>
                </a:solidFill>
              </a:rPr>
              <a:t>Applicant Self-Assessment</a:t>
            </a:r>
            <a:endParaRPr lang="en-GB" dirty="0"/>
          </a:p>
        </p:txBody>
      </p:sp>
      <p:sp>
        <p:nvSpPr>
          <p:cNvPr id="3" name="Content Placeholder 2"/>
          <p:cNvSpPr>
            <a:spLocks noGrp="1"/>
          </p:cNvSpPr>
          <p:nvPr>
            <p:ph idx="1"/>
          </p:nvPr>
        </p:nvSpPr>
        <p:spPr>
          <a:xfrm>
            <a:off x="320463" y="1098695"/>
            <a:ext cx="7696872" cy="310053"/>
          </a:xfrm>
        </p:spPr>
        <p:txBody>
          <a:bodyPr>
            <a:normAutofit/>
          </a:bodyPr>
          <a:lstStyle/>
          <a:p>
            <a:r>
              <a:rPr lang="en-US" sz="1600" dirty="0" smtClean="0">
                <a:solidFill>
                  <a:schemeClr val="bg1">
                    <a:lumMod val="65000"/>
                  </a:schemeClr>
                </a:solidFill>
              </a:rPr>
              <a:t>Structure </a:t>
            </a:r>
          </a:p>
          <a:p>
            <a:endParaRPr lang="en-US" sz="1600" dirty="0"/>
          </a:p>
          <a:p>
            <a:pPr marL="342900" indent="-342900">
              <a:buFont typeface="+mj-lt"/>
              <a:buAutoNum type="arabicPeriod"/>
            </a:pPr>
            <a:endParaRPr lang="en-US" sz="1600" dirty="0" smtClean="0"/>
          </a:p>
          <a:p>
            <a:pPr marL="285750" lvl="2" indent="-285750">
              <a:buFont typeface="Arial" panose="020B0604020202020204" pitchFamily="34" charset="0"/>
              <a:buChar char="•"/>
            </a:pPr>
            <a:endParaRPr lang="en-US" dirty="0"/>
          </a:p>
          <a:p>
            <a:pPr marL="285750" lvl="2" indent="-285750">
              <a:buFont typeface="Arial" panose="020B0604020202020204" pitchFamily="34" charset="0"/>
              <a:buChar char="•"/>
            </a:pPr>
            <a:endParaRPr lang="en-GB" dirty="0"/>
          </a:p>
        </p:txBody>
      </p:sp>
      <p:sp>
        <p:nvSpPr>
          <p:cNvPr id="4" name="Slide Number Placeholder 3"/>
          <p:cNvSpPr>
            <a:spLocks noGrp="1"/>
          </p:cNvSpPr>
          <p:nvPr>
            <p:ph type="sldNum" sz="quarter" idx="12"/>
          </p:nvPr>
        </p:nvSpPr>
        <p:spPr/>
        <p:txBody>
          <a:bodyPr/>
          <a:lstStyle/>
          <a:p>
            <a:fld id="{1D1E3EDB-D7EB-F14E-A6D1-748C03EC5EDC}" type="slidenum">
              <a:rPr lang="en-US" smtClean="0"/>
              <a:t>16</a:t>
            </a:fld>
            <a:endParaRPr lang="en-US" dirty="0"/>
          </a:p>
        </p:txBody>
      </p:sp>
      <p:sp>
        <p:nvSpPr>
          <p:cNvPr id="5" name="Rectangle 4"/>
          <p:cNvSpPr/>
          <p:nvPr/>
        </p:nvSpPr>
        <p:spPr>
          <a:xfrm>
            <a:off x="320464" y="1554480"/>
            <a:ext cx="8530959" cy="295422"/>
          </a:xfrm>
          <a:prstGeom prst="rect">
            <a:avLst/>
          </a:prstGeom>
          <a:solidFill>
            <a:schemeClr val="tx2"/>
          </a:solidFill>
        </p:spPr>
        <p:style>
          <a:lnRef idx="2">
            <a:schemeClr val="accent3"/>
          </a:lnRef>
          <a:fillRef idx="1">
            <a:schemeClr val="lt1"/>
          </a:fillRef>
          <a:effectRef idx="0">
            <a:schemeClr val="accent3"/>
          </a:effectRef>
          <a:fontRef idx="minor">
            <a:schemeClr val="dk1"/>
          </a:fontRef>
        </p:style>
        <p:txBody>
          <a:bodyPr rtlCol="0" anchor="ctr"/>
          <a:lstStyle/>
          <a:p>
            <a:r>
              <a:rPr lang="en-US" sz="1600" dirty="0" smtClean="0">
                <a:solidFill>
                  <a:schemeClr val="bg1"/>
                </a:solidFill>
              </a:rPr>
              <a:t>1. Epidemiological contextual updates</a:t>
            </a:r>
            <a:endParaRPr lang="en-GB" sz="1600" dirty="0">
              <a:solidFill>
                <a:schemeClr val="bg1"/>
              </a:solidFill>
            </a:endParaRPr>
          </a:p>
        </p:txBody>
      </p:sp>
      <p:sp>
        <p:nvSpPr>
          <p:cNvPr id="6" name="Rectangle 5"/>
          <p:cNvSpPr/>
          <p:nvPr/>
        </p:nvSpPr>
        <p:spPr>
          <a:xfrm>
            <a:off x="320464" y="1963313"/>
            <a:ext cx="8530959" cy="295422"/>
          </a:xfrm>
          <a:prstGeom prst="rect">
            <a:avLst/>
          </a:prstGeom>
          <a:solidFill>
            <a:schemeClr val="tx2"/>
          </a:solidFill>
        </p:spPr>
        <p:style>
          <a:lnRef idx="2">
            <a:schemeClr val="accent3"/>
          </a:lnRef>
          <a:fillRef idx="1">
            <a:schemeClr val="lt1"/>
          </a:fillRef>
          <a:effectRef idx="0">
            <a:schemeClr val="accent3"/>
          </a:effectRef>
          <a:fontRef idx="minor">
            <a:schemeClr val="dk1"/>
          </a:fontRef>
        </p:style>
        <p:txBody>
          <a:bodyPr rtlCol="0" anchor="ctr"/>
          <a:lstStyle/>
          <a:p>
            <a:r>
              <a:rPr lang="en-US" sz="1600" dirty="0" smtClean="0">
                <a:solidFill>
                  <a:schemeClr val="bg1"/>
                </a:solidFill>
              </a:rPr>
              <a:t>2. National and strategies revisions and updates</a:t>
            </a:r>
            <a:endParaRPr lang="en-GB" sz="1600" dirty="0">
              <a:solidFill>
                <a:schemeClr val="bg1"/>
              </a:solidFill>
            </a:endParaRPr>
          </a:p>
        </p:txBody>
      </p:sp>
      <p:sp>
        <p:nvSpPr>
          <p:cNvPr id="7" name="Rectangle 6"/>
          <p:cNvSpPr/>
          <p:nvPr/>
        </p:nvSpPr>
        <p:spPr>
          <a:xfrm>
            <a:off x="320464" y="2372146"/>
            <a:ext cx="8530959" cy="295422"/>
          </a:xfrm>
          <a:prstGeom prst="rect">
            <a:avLst/>
          </a:prstGeom>
          <a:solidFill>
            <a:schemeClr val="tx2"/>
          </a:solidFill>
        </p:spPr>
        <p:style>
          <a:lnRef idx="2">
            <a:schemeClr val="accent3"/>
          </a:lnRef>
          <a:fillRef idx="1">
            <a:schemeClr val="lt1"/>
          </a:fillRef>
          <a:effectRef idx="0">
            <a:schemeClr val="accent3"/>
          </a:effectRef>
          <a:fontRef idx="minor">
            <a:schemeClr val="dk1"/>
          </a:fontRef>
        </p:style>
        <p:txBody>
          <a:bodyPr rtlCol="0" anchor="ctr"/>
          <a:lstStyle/>
          <a:p>
            <a:r>
              <a:rPr lang="en-US" sz="1600" dirty="0" smtClean="0">
                <a:solidFill>
                  <a:schemeClr val="bg1"/>
                </a:solidFill>
              </a:rPr>
              <a:t>3. Investing to maximize impact towards ending the epidemics</a:t>
            </a:r>
            <a:endParaRPr lang="en-GB" sz="1600" dirty="0">
              <a:solidFill>
                <a:schemeClr val="bg1"/>
              </a:solidFill>
            </a:endParaRPr>
          </a:p>
        </p:txBody>
      </p:sp>
      <p:sp>
        <p:nvSpPr>
          <p:cNvPr id="8" name="Rectangle 7"/>
          <p:cNvSpPr/>
          <p:nvPr/>
        </p:nvSpPr>
        <p:spPr>
          <a:xfrm>
            <a:off x="320464" y="2780979"/>
            <a:ext cx="8530959" cy="295422"/>
          </a:xfrm>
          <a:prstGeom prst="rect">
            <a:avLst/>
          </a:prstGeom>
          <a:solidFill>
            <a:schemeClr val="tx2"/>
          </a:solidFill>
        </p:spPr>
        <p:style>
          <a:lnRef idx="2">
            <a:schemeClr val="accent3"/>
          </a:lnRef>
          <a:fillRef idx="1">
            <a:schemeClr val="lt1"/>
          </a:fillRef>
          <a:effectRef idx="0">
            <a:schemeClr val="accent3"/>
          </a:effectRef>
          <a:fontRef idx="minor">
            <a:schemeClr val="dk1"/>
          </a:fontRef>
        </p:style>
        <p:txBody>
          <a:bodyPr rtlCol="0" anchor="ctr"/>
          <a:lstStyle/>
          <a:p>
            <a:r>
              <a:rPr lang="en-US" sz="1600" dirty="0" smtClean="0">
                <a:solidFill>
                  <a:schemeClr val="bg1"/>
                </a:solidFill>
              </a:rPr>
              <a:t>4. Alignment with 2017-2022 Global Fund Strategy Objective 2 and 3</a:t>
            </a:r>
            <a:endParaRPr lang="en-GB" sz="1600" dirty="0">
              <a:solidFill>
                <a:schemeClr val="bg1"/>
              </a:solidFill>
            </a:endParaRPr>
          </a:p>
        </p:txBody>
      </p:sp>
      <p:sp>
        <p:nvSpPr>
          <p:cNvPr id="9" name="Rectangle 8"/>
          <p:cNvSpPr/>
          <p:nvPr/>
        </p:nvSpPr>
        <p:spPr>
          <a:xfrm>
            <a:off x="320463" y="4007478"/>
            <a:ext cx="8530959" cy="295422"/>
          </a:xfrm>
          <a:prstGeom prst="rect">
            <a:avLst/>
          </a:prstGeom>
          <a:solidFill>
            <a:schemeClr val="tx2"/>
          </a:solidFill>
        </p:spPr>
        <p:style>
          <a:lnRef idx="2">
            <a:schemeClr val="accent3"/>
          </a:lnRef>
          <a:fillRef idx="1">
            <a:schemeClr val="lt1"/>
          </a:fillRef>
          <a:effectRef idx="0">
            <a:schemeClr val="accent3"/>
          </a:effectRef>
          <a:fontRef idx="minor">
            <a:schemeClr val="dk1"/>
          </a:fontRef>
        </p:style>
        <p:txBody>
          <a:bodyPr rtlCol="0" anchor="ctr"/>
          <a:lstStyle/>
          <a:p>
            <a:r>
              <a:rPr lang="en-US" sz="1600" dirty="0" smtClean="0">
                <a:solidFill>
                  <a:schemeClr val="bg1"/>
                </a:solidFill>
              </a:rPr>
              <a:t>5. Effectiveness of implementation approaches</a:t>
            </a:r>
            <a:endParaRPr lang="en-GB" sz="1600" dirty="0">
              <a:solidFill>
                <a:schemeClr val="bg1"/>
              </a:solidFill>
            </a:endParaRPr>
          </a:p>
        </p:txBody>
      </p:sp>
      <p:sp>
        <p:nvSpPr>
          <p:cNvPr id="10" name="Rectangle 9"/>
          <p:cNvSpPr/>
          <p:nvPr/>
        </p:nvSpPr>
        <p:spPr>
          <a:xfrm>
            <a:off x="320463" y="4416311"/>
            <a:ext cx="8530959" cy="295422"/>
          </a:xfrm>
          <a:prstGeom prst="rect">
            <a:avLst/>
          </a:prstGeom>
          <a:solidFill>
            <a:schemeClr val="tx2"/>
          </a:solidFill>
        </p:spPr>
        <p:style>
          <a:lnRef idx="2">
            <a:schemeClr val="accent3"/>
          </a:lnRef>
          <a:fillRef idx="1">
            <a:schemeClr val="lt1"/>
          </a:fillRef>
          <a:effectRef idx="0">
            <a:schemeClr val="accent3"/>
          </a:effectRef>
          <a:fontRef idx="minor">
            <a:schemeClr val="dk1"/>
          </a:fontRef>
        </p:style>
        <p:txBody>
          <a:bodyPr rtlCol="0" anchor="ctr"/>
          <a:lstStyle/>
          <a:p>
            <a:r>
              <a:rPr lang="en-US" sz="1600" dirty="0" smtClean="0">
                <a:solidFill>
                  <a:schemeClr val="bg1"/>
                </a:solidFill>
              </a:rPr>
              <a:t>6. Sustainability, transition, and co-financing</a:t>
            </a:r>
            <a:endParaRPr lang="en-GB" sz="1600" dirty="0">
              <a:solidFill>
                <a:schemeClr val="bg1"/>
              </a:solidFill>
            </a:endParaRPr>
          </a:p>
        </p:txBody>
      </p:sp>
      <p:sp>
        <p:nvSpPr>
          <p:cNvPr id="13" name="Rectangle 12"/>
          <p:cNvSpPr/>
          <p:nvPr/>
        </p:nvSpPr>
        <p:spPr>
          <a:xfrm>
            <a:off x="837028" y="3189812"/>
            <a:ext cx="8014394" cy="295422"/>
          </a:xfrm>
          <a:prstGeom prst="rect">
            <a:avLst/>
          </a:prstGeom>
          <a:solidFill>
            <a:schemeClr val="bg2">
              <a:lumMod val="9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r>
              <a:rPr lang="en-US" sz="1600" dirty="0" smtClean="0">
                <a:solidFill>
                  <a:schemeClr val="bg1"/>
                </a:solidFill>
              </a:rPr>
              <a:t>Objective 2 to Build Resilient and Sustainable Systems for Health</a:t>
            </a:r>
            <a:endParaRPr lang="en-GB" sz="1600" dirty="0">
              <a:solidFill>
                <a:schemeClr val="bg1"/>
              </a:solidFill>
            </a:endParaRPr>
          </a:p>
        </p:txBody>
      </p:sp>
      <p:sp>
        <p:nvSpPr>
          <p:cNvPr id="14" name="Rectangle 13"/>
          <p:cNvSpPr/>
          <p:nvPr/>
        </p:nvSpPr>
        <p:spPr>
          <a:xfrm>
            <a:off x="837028" y="3598645"/>
            <a:ext cx="8014394" cy="295422"/>
          </a:xfrm>
          <a:prstGeom prst="rect">
            <a:avLst/>
          </a:prstGeom>
          <a:solidFill>
            <a:schemeClr val="bg2">
              <a:lumMod val="9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r>
              <a:rPr lang="en-US" sz="1600" dirty="0" smtClean="0">
                <a:solidFill>
                  <a:schemeClr val="bg1"/>
                </a:solidFill>
              </a:rPr>
              <a:t>Objective 3 to Promote and Protect Human Rights and Gender Equality</a:t>
            </a:r>
            <a:endParaRPr lang="en-GB" sz="1600" dirty="0">
              <a:solidFill>
                <a:schemeClr val="bg1"/>
              </a:solidFill>
            </a:endParaRPr>
          </a:p>
        </p:txBody>
      </p:sp>
    </p:spTree>
    <p:custDataLst>
      <p:tags r:id="rId1"/>
    </p:custDataLst>
    <p:extLst>
      <p:ext uri="{BB962C8B-B14F-4D97-AF65-F5344CB8AC3E}">
        <p14:creationId xmlns:p14="http://schemas.microsoft.com/office/powerpoint/2010/main" val="35520269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730" y="450000"/>
            <a:ext cx="8064000" cy="857250"/>
          </a:xfrm>
        </p:spPr>
        <p:txBody>
          <a:bodyPr/>
          <a:lstStyle/>
          <a:p>
            <a:r>
              <a:rPr lang="en-US" dirty="0" smtClean="0"/>
              <a:t>Program Continuation Request</a:t>
            </a:r>
            <a:br>
              <a:rPr lang="en-US" dirty="0" smtClean="0"/>
            </a:br>
            <a:r>
              <a:rPr lang="en-US" sz="1800" dirty="0" smtClean="0">
                <a:solidFill>
                  <a:schemeClr val="tx1">
                    <a:lumMod val="65000"/>
                    <a:lumOff val="35000"/>
                  </a:schemeClr>
                </a:solidFill>
              </a:rPr>
              <a:t>Applicant Self-Assessment</a:t>
            </a:r>
            <a:endParaRPr lang="en-GB" dirty="0"/>
          </a:p>
        </p:txBody>
      </p:sp>
      <p:sp>
        <p:nvSpPr>
          <p:cNvPr id="3" name="Content Placeholder 2"/>
          <p:cNvSpPr>
            <a:spLocks noGrp="1"/>
          </p:cNvSpPr>
          <p:nvPr>
            <p:ph idx="1"/>
          </p:nvPr>
        </p:nvSpPr>
        <p:spPr>
          <a:xfrm>
            <a:off x="431730" y="1162676"/>
            <a:ext cx="8064000" cy="289148"/>
          </a:xfrm>
        </p:spPr>
        <p:txBody>
          <a:bodyPr>
            <a:normAutofit/>
          </a:bodyPr>
          <a:lstStyle/>
          <a:p>
            <a:r>
              <a:rPr lang="en-US" i="1" dirty="0" smtClean="0"/>
              <a:t>Special considerations:</a:t>
            </a:r>
            <a:endParaRPr lang="en-US" dirty="0" smtClean="0"/>
          </a:p>
        </p:txBody>
      </p:sp>
      <p:sp>
        <p:nvSpPr>
          <p:cNvPr id="4" name="Slide Number Placeholder 3"/>
          <p:cNvSpPr>
            <a:spLocks noGrp="1"/>
          </p:cNvSpPr>
          <p:nvPr>
            <p:ph type="sldNum" sz="quarter" idx="12"/>
          </p:nvPr>
        </p:nvSpPr>
        <p:spPr/>
        <p:txBody>
          <a:bodyPr/>
          <a:lstStyle/>
          <a:p>
            <a:fld id="{1D1E3EDB-D7EB-F14E-A6D1-748C03EC5EDC}" type="slidenum">
              <a:rPr lang="en-US" smtClean="0"/>
              <a:t>17</a:t>
            </a:fld>
            <a:endParaRPr lang="en-US" dirty="0"/>
          </a:p>
        </p:txBody>
      </p:sp>
      <p:sp>
        <p:nvSpPr>
          <p:cNvPr id="5" name="Rounded Rectangle 4"/>
          <p:cNvSpPr/>
          <p:nvPr/>
        </p:nvSpPr>
        <p:spPr>
          <a:xfrm>
            <a:off x="431730" y="1481166"/>
            <a:ext cx="8280539" cy="715347"/>
          </a:xfrm>
          <a:prstGeom prst="round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b="1" dirty="0" smtClean="0"/>
              <a:t>Section </a:t>
            </a:r>
            <a:r>
              <a:rPr lang="en-US" sz="1400" b="1" dirty="0"/>
              <a:t>3</a:t>
            </a:r>
            <a:r>
              <a:rPr lang="en-US" sz="1400" dirty="0"/>
              <a:t>: if impact not achieved because of the short-implementation period of the on-going grant, Challenging Operating Environment or if data is not available – provide additional </a:t>
            </a:r>
            <a:r>
              <a:rPr lang="en-US" sz="1400" dirty="0" smtClean="0"/>
              <a:t>information</a:t>
            </a:r>
            <a:endParaRPr lang="en-US" sz="1400" dirty="0"/>
          </a:p>
        </p:txBody>
      </p:sp>
      <p:sp>
        <p:nvSpPr>
          <p:cNvPr id="7" name="Rounded Rectangle 6"/>
          <p:cNvSpPr/>
          <p:nvPr/>
        </p:nvSpPr>
        <p:spPr>
          <a:xfrm>
            <a:off x="431730" y="2366138"/>
            <a:ext cx="8280539" cy="715347"/>
          </a:xfrm>
          <a:prstGeom prst="round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b="1" dirty="0"/>
              <a:t>Section 4, Objective 3</a:t>
            </a:r>
            <a:r>
              <a:rPr lang="en-US" sz="1400" dirty="0"/>
              <a:t>: the purpose is to stimulate and facilitate discussion, not interfere the process. The details to be discussed and negotiated during grant making</a:t>
            </a:r>
            <a:r>
              <a:rPr lang="en-US" sz="1400" dirty="0" smtClean="0"/>
              <a:t>.</a:t>
            </a:r>
            <a:endParaRPr lang="en-US" sz="1400" dirty="0"/>
          </a:p>
        </p:txBody>
      </p:sp>
      <p:sp>
        <p:nvSpPr>
          <p:cNvPr id="8" name="Rounded Rectangle 7"/>
          <p:cNvSpPr/>
          <p:nvPr/>
        </p:nvSpPr>
        <p:spPr>
          <a:xfrm>
            <a:off x="431729" y="3248727"/>
            <a:ext cx="8280539" cy="569110"/>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b="1" dirty="0"/>
              <a:t>Section 6</a:t>
            </a:r>
            <a:r>
              <a:rPr lang="en-US" sz="1400" dirty="0"/>
              <a:t>: few countries to respond “No”, more detailed response (extended words limits), refer to “Instructions</a:t>
            </a:r>
            <a:r>
              <a:rPr lang="en-US" sz="1400" dirty="0" smtClean="0"/>
              <a:t>.”</a:t>
            </a:r>
            <a:endParaRPr lang="en-GB" sz="1400" dirty="0"/>
          </a:p>
        </p:txBody>
      </p:sp>
      <p:sp>
        <p:nvSpPr>
          <p:cNvPr id="9" name="Rounded Rectangle 8"/>
          <p:cNvSpPr/>
          <p:nvPr/>
        </p:nvSpPr>
        <p:spPr>
          <a:xfrm>
            <a:off x="431730" y="3950290"/>
            <a:ext cx="8280539" cy="569110"/>
          </a:xfrm>
          <a:prstGeom prst="round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t>The applicant will need to provide documentation to support the co-financing commitments during grant making.</a:t>
            </a:r>
            <a:endParaRPr lang="en-GB" sz="1400" dirty="0"/>
          </a:p>
        </p:txBody>
      </p:sp>
    </p:spTree>
    <p:custDataLst>
      <p:tags r:id="rId1"/>
    </p:custDataLst>
    <p:extLst>
      <p:ext uri="{BB962C8B-B14F-4D97-AF65-F5344CB8AC3E}">
        <p14:creationId xmlns:p14="http://schemas.microsoft.com/office/powerpoint/2010/main" val="3180389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000" y="348400"/>
            <a:ext cx="4887406" cy="857250"/>
          </a:xfrm>
        </p:spPr>
        <p:txBody>
          <a:bodyPr>
            <a:normAutofit/>
          </a:bodyPr>
          <a:lstStyle/>
          <a:p>
            <a:r>
              <a:rPr lang="en-US" b="1" dirty="0" smtClean="0"/>
              <a:t>Program Continuation Request </a:t>
            </a:r>
            <a:r>
              <a:rPr lang="en-US" sz="1800" b="1" dirty="0" smtClean="0">
                <a:solidFill>
                  <a:schemeClr val="tx1">
                    <a:lumMod val="65000"/>
                    <a:lumOff val="35000"/>
                  </a:schemeClr>
                </a:solidFill>
              </a:rPr>
              <a:t>Annex 1</a:t>
            </a:r>
            <a:endParaRPr lang="en-GB" b="1" dirty="0"/>
          </a:p>
        </p:txBody>
      </p:sp>
      <p:sp>
        <p:nvSpPr>
          <p:cNvPr id="3" name="Content Placeholder 2"/>
          <p:cNvSpPr>
            <a:spLocks noGrp="1"/>
          </p:cNvSpPr>
          <p:nvPr>
            <p:ph idx="1"/>
          </p:nvPr>
        </p:nvSpPr>
        <p:spPr>
          <a:xfrm>
            <a:off x="413000" y="1581150"/>
            <a:ext cx="4887406" cy="2984181"/>
          </a:xfrm>
        </p:spPr>
        <p:txBody>
          <a:bodyPr/>
          <a:lstStyle/>
          <a:p>
            <a:pPr marL="285750" indent="-285750">
              <a:buFont typeface="Arial" panose="020B0604020202020204" pitchFamily="34" charset="0"/>
              <a:buChar char="•"/>
            </a:pPr>
            <a:r>
              <a:rPr lang="en-US" dirty="0" smtClean="0"/>
              <a:t>Ensures inclusiveness of engagement with key populations with the decisions and preparations of the Program Continuation request;</a:t>
            </a:r>
          </a:p>
          <a:p>
            <a:endParaRPr lang="en-US" dirty="0" smtClean="0"/>
          </a:p>
          <a:p>
            <a:pPr marL="285750" indent="-285750">
              <a:buFont typeface="Arial" panose="020B0604020202020204" pitchFamily="34" charset="0"/>
              <a:buChar char="•"/>
            </a:pPr>
            <a:r>
              <a:rPr lang="en-US" dirty="0" smtClean="0"/>
              <a:t>Places special attention on key populations that are targeted by the program but not represented in the CCM, if relevant;</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Special provision for malaria programs. </a:t>
            </a:r>
          </a:p>
          <a:p>
            <a:pPr marL="285750" lvl="2" indent="-285750">
              <a:buFont typeface="Arial" panose="020B0604020202020204" pitchFamily="34" charset="0"/>
              <a:buChar char="•"/>
            </a:pPr>
            <a:endParaRPr lang="en-US" dirty="0"/>
          </a:p>
          <a:p>
            <a:pPr marL="285750" lvl="2" indent="-285750">
              <a:buFont typeface="Arial" panose="020B0604020202020204" pitchFamily="34" charset="0"/>
              <a:buChar char="•"/>
            </a:pPr>
            <a:endParaRPr lang="en-GB" dirty="0"/>
          </a:p>
        </p:txBody>
      </p:sp>
      <p:sp>
        <p:nvSpPr>
          <p:cNvPr id="4" name="Slide Number Placeholder 3"/>
          <p:cNvSpPr>
            <a:spLocks noGrp="1"/>
          </p:cNvSpPr>
          <p:nvPr>
            <p:ph type="sldNum" sz="quarter" idx="12"/>
          </p:nvPr>
        </p:nvSpPr>
        <p:spPr/>
        <p:txBody>
          <a:bodyPr/>
          <a:lstStyle/>
          <a:p>
            <a:fld id="{1D1E3EDB-D7EB-F14E-A6D1-748C03EC5EDC}" type="slidenum">
              <a:rPr lang="en-US" smtClean="0"/>
              <a:t>18</a:t>
            </a:fld>
            <a:endParaRPr lang="en-US" dirty="0"/>
          </a:p>
        </p:txBody>
      </p:sp>
      <p:pic>
        <p:nvPicPr>
          <p:cNvPr id="9" name="Picture 8"/>
          <p:cNvPicPr>
            <a:picLocks noChangeAspect="1"/>
          </p:cNvPicPr>
          <p:nvPr/>
        </p:nvPicPr>
        <p:blipFill rotWithShape="1">
          <a:blip r:embed="rId3"/>
          <a:srcRect l="12492" t="16398" r="53110" b="7617"/>
          <a:stretch/>
        </p:blipFill>
        <p:spPr>
          <a:xfrm>
            <a:off x="5400181" y="1205650"/>
            <a:ext cx="3644496" cy="2646004"/>
          </a:xfrm>
          <a:prstGeom prst="rect">
            <a:avLst/>
          </a:prstGeom>
        </p:spPr>
      </p:pic>
    </p:spTree>
    <p:custDataLst>
      <p:tags r:id="rId1"/>
    </p:custDataLst>
    <p:extLst>
      <p:ext uri="{BB962C8B-B14F-4D97-AF65-F5344CB8AC3E}">
        <p14:creationId xmlns:p14="http://schemas.microsoft.com/office/powerpoint/2010/main" val="21131893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Next steps</a:t>
            </a:r>
            <a:endParaRPr lang="en-GB" b="1" dirty="0"/>
          </a:p>
        </p:txBody>
      </p:sp>
      <p:sp>
        <p:nvSpPr>
          <p:cNvPr id="4" name="Slide Number Placeholder 3"/>
          <p:cNvSpPr>
            <a:spLocks noGrp="1"/>
          </p:cNvSpPr>
          <p:nvPr>
            <p:ph type="sldNum" sz="quarter" idx="12"/>
          </p:nvPr>
        </p:nvSpPr>
        <p:spPr/>
        <p:txBody>
          <a:bodyPr/>
          <a:lstStyle/>
          <a:p>
            <a:fld id="{1D1E3EDB-D7EB-F14E-A6D1-748C03EC5EDC}" type="slidenum">
              <a:rPr lang="en-US" smtClean="0"/>
              <a:t>19</a:t>
            </a:fld>
            <a:endParaRPr lang="en-US" dirty="0"/>
          </a:p>
        </p:txBody>
      </p:sp>
      <p:sp>
        <p:nvSpPr>
          <p:cNvPr id="6" name="Rounded Rectangle 5"/>
          <p:cNvSpPr/>
          <p:nvPr/>
        </p:nvSpPr>
        <p:spPr>
          <a:xfrm>
            <a:off x="374650" y="977074"/>
            <a:ext cx="8420100" cy="521498"/>
          </a:xfrm>
          <a:prstGeom prst="roundRect">
            <a:avLst/>
          </a:prstGeom>
          <a:solidFill>
            <a:schemeClr val="accent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1. Application and review modality is communicated to applicants in their allocation letters.</a:t>
            </a:r>
            <a:endParaRPr lang="en-GB" sz="1500" dirty="0">
              <a:solidFill>
                <a:schemeClr val="tx1"/>
              </a:solidFill>
            </a:endParaRPr>
          </a:p>
        </p:txBody>
      </p:sp>
      <p:sp>
        <p:nvSpPr>
          <p:cNvPr id="7" name="Rounded Rectangle 6"/>
          <p:cNvSpPr/>
          <p:nvPr/>
        </p:nvSpPr>
        <p:spPr>
          <a:xfrm>
            <a:off x="374650" y="1744265"/>
            <a:ext cx="8420100" cy="521498"/>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2. Applicants selected for Program Continuation receive the appropriate documentation for submitting the request.</a:t>
            </a:r>
            <a:endParaRPr lang="en-GB" sz="1500" dirty="0">
              <a:solidFill>
                <a:schemeClr val="tx1"/>
              </a:solidFill>
            </a:endParaRPr>
          </a:p>
        </p:txBody>
      </p:sp>
      <p:sp>
        <p:nvSpPr>
          <p:cNvPr id="8" name="Rounded Rectangle 7"/>
          <p:cNvSpPr/>
          <p:nvPr/>
        </p:nvSpPr>
        <p:spPr>
          <a:xfrm>
            <a:off x="374650" y="2511456"/>
            <a:ext cx="8420100" cy="521498"/>
          </a:xfrm>
          <a:prstGeom prst="round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bg1"/>
                </a:solidFill>
              </a:rPr>
              <a:t>3. Upon completion of request, applicants submit the package (including Annex 1). </a:t>
            </a:r>
          </a:p>
          <a:p>
            <a:pPr algn="ctr"/>
            <a:r>
              <a:rPr lang="en-US" sz="1200" i="1" dirty="0" smtClean="0">
                <a:solidFill>
                  <a:schemeClr val="bg1"/>
                </a:solidFill>
              </a:rPr>
              <a:t>via email to the respective Fund Portfolio Manager or through the Global Fund Partner Portal</a:t>
            </a:r>
            <a:endParaRPr lang="en-GB" sz="1200" i="1" dirty="0">
              <a:solidFill>
                <a:schemeClr val="bg1"/>
              </a:solidFill>
            </a:endParaRPr>
          </a:p>
        </p:txBody>
      </p:sp>
      <p:sp>
        <p:nvSpPr>
          <p:cNvPr id="10" name="Isosceles Triangle 9"/>
          <p:cNvSpPr/>
          <p:nvPr/>
        </p:nvSpPr>
        <p:spPr>
          <a:xfrm rot="10800000">
            <a:off x="4121146" y="2333627"/>
            <a:ext cx="525507" cy="123458"/>
          </a:xfrm>
          <a:prstGeom prst="triangle">
            <a:avLst/>
          </a:prstGeom>
          <a:solidFill>
            <a:srgbClr val="FFC000"/>
          </a:solidFill>
          <a:ln>
            <a:solidFill>
              <a:srgbClr val="003F7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Isosceles Triangle 10"/>
          <p:cNvSpPr/>
          <p:nvPr/>
        </p:nvSpPr>
        <p:spPr>
          <a:xfrm rot="10800000">
            <a:off x="4121146" y="1552942"/>
            <a:ext cx="525507" cy="123458"/>
          </a:xfrm>
          <a:prstGeom prst="triangle">
            <a:avLst/>
          </a:prstGeom>
          <a:solidFill>
            <a:srgbClr val="FFC000"/>
          </a:solidFill>
          <a:ln>
            <a:solidFill>
              <a:srgbClr val="003F7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Content Placeholder 2"/>
          <p:cNvSpPr>
            <a:spLocks noGrp="1"/>
          </p:cNvSpPr>
          <p:nvPr>
            <p:ph idx="1"/>
          </p:nvPr>
        </p:nvSpPr>
        <p:spPr>
          <a:xfrm>
            <a:off x="614653" y="3278647"/>
            <a:ext cx="8064000" cy="318042"/>
          </a:xfrm>
          <a:ln>
            <a:noFill/>
          </a:ln>
        </p:spPr>
        <p:txBody>
          <a:bodyPr>
            <a:normAutofit/>
          </a:bodyPr>
          <a:lstStyle/>
          <a:p>
            <a:pPr algn="ctr"/>
            <a:r>
              <a:rPr lang="en-US" sz="1600" dirty="0" smtClean="0"/>
              <a:t>There </a:t>
            </a:r>
            <a:r>
              <a:rPr lang="en-US" sz="1600" dirty="0"/>
              <a:t>will be </a:t>
            </a:r>
            <a:r>
              <a:rPr lang="en-US" sz="1600" b="1" dirty="0">
                <a:solidFill>
                  <a:schemeClr val="tx2"/>
                </a:solidFill>
              </a:rPr>
              <a:t>two windows </a:t>
            </a:r>
            <a:r>
              <a:rPr lang="en-US" sz="1600" dirty="0"/>
              <a:t>to submit Program Continuation Request for TRP validation: </a:t>
            </a:r>
            <a:endParaRPr lang="en-GB" sz="1600" dirty="0"/>
          </a:p>
        </p:txBody>
      </p:sp>
      <p:sp>
        <p:nvSpPr>
          <p:cNvPr id="13" name="Rectangle 12"/>
          <p:cNvSpPr/>
          <p:nvPr/>
        </p:nvSpPr>
        <p:spPr>
          <a:xfrm>
            <a:off x="1803400" y="3708400"/>
            <a:ext cx="2393946" cy="8001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r>
              <a:rPr lang="en-US" sz="1600" dirty="0"/>
              <a:t>Window 1: </a:t>
            </a:r>
            <a:r>
              <a:rPr lang="en-US" sz="1600" b="1" dirty="0"/>
              <a:t>20 March 2017</a:t>
            </a:r>
            <a:r>
              <a:rPr lang="en-US" sz="1600" dirty="0"/>
              <a:t> for grants ending until 30 June </a:t>
            </a:r>
            <a:r>
              <a:rPr lang="en-US" sz="1600" dirty="0" smtClean="0"/>
              <a:t>2018</a:t>
            </a:r>
            <a:endParaRPr lang="en-GB" sz="1600" dirty="0"/>
          </a:p>
        </p:txBody>
      </p:sp>
      <p:sp>
        <p:nvSpPr>
          <p:cNvPr id="14" name="Rectangle 13"/>
          <p:cNvSpPr/>
          <p:nvPr/>
        </p:nvSpPr>
        <p:spPr>
          <a:xfrm>
            <a:off x="4724400" y="3708400"/>
            <a:ext cx="2393946" cy="8001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r>
              <a:rPr lang="en-US" sz="1600" dirty="0"/>
              <a:t>Window 4: </a:t>
            </a:r>
            <a:r>
              <a:rPr lang="en-US" sz="1600" b="1" dirty="0"/>
              <a:t>31 January 2018</a:t>
            </a:r>
            <a:r>
              <a:rPr lang="en-US" sz="1600" dirty="0"/>
              <a:t> for grants ending beyond 1 July 2018. </a:t>
            </a:r>
            <a:endParaRPr lang="en-GB" sz="1600" dirty="0"/>
          </a:p>
        </p:txBody>
      </p:sp>
    </p:spTree>
    <p:custDataLst>
      <p:tags r:id="rId1"/>
    </p:custDataLst>
    <p:extLst>
      <p:ext uri="{BB962C8B-B14F-4D97-AF65-F5344CB8AC3E}">
        <p14:creationId xmlns:p14="http://schemas.microsoft.com/office/powerpoint/2010/main" val="12904359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20</a:t>
            </a:fld>
            <a:endParaRPr lang="en-US" dirty="0"/>
          </a:p>
        </p:txBody>
      </p:sp>
      <p:sp>
        <p:nvSpPr>
          <p:cNvPr id="5" name="Title 1"/>
          <p:cNvSpPr>
            <a:spLocks noGrp="1"/>
          </p:cNvSpPr>
          <p:nvPr>
            <p:ph type="title"/>
          </p:nvPr>
        </p:nvSpPr>
        <p:spPr>
          <a:xfrm>
            <a:off x="541870" y="364060"/>
            <a:ext cx="8064000" cy="857250"/>
          </a:xfrm>
        </p:spPr>
        <p:txBody>
          <a:bodyPr>
            <a:normAutofit/>
          </a:bodyPr>
          <a:lstStyle/>
          <a:p>
            <a:r>
              <a:rPr lang="fr-CH" sz="2200" dirty="0" smtClean="0"/>
              <a:t>Contents</a:t>
            </a:r>
            <a:endParaRPr lang="en-GB" sz="2200" dirty="0"/>
          </a:p>
        </p:txBody>
      </p:sp>
      <p:sp>
        <p:nvSpPr>
          <p:cNvPr id="6" name="Slide Number Placeholder 2"/>
          <p:cNvSpPr txBox="1">
            <a:spLocks/>
          </p:cNvSpPr>
          <p:nvPr/>
        </p:nvSpPr>
        <p:spPr>
          <a:xfrm>
            <a:off x="6211556" y="4047937"/>
            <a:ext cx="2133600" cy="273844"/>
          </a:xfrm>
          <a:prstGeom prst="rect">
            <a:avLst/>
          </a:prstGeom>
        </p:spPr>
        <p:txBody>
          <a:bodyPr vert="horz" lIns="91440" tIns="45720" rIns="91440" bIns="45720" rtlCol="0" anchor="ctr"/>
          <a:lstStyle>
            <a:defPPr>
              <a:defRPr lang="en-US"/>
            </a:defPPr>
            <a:lvl1pPr marL="0" algn="r" defTabSz="457200" rtl="0" eaLnBrk="1" latinLnBrk="0" hangingPunct="1">
              <a:tabLst>
                <a:tab pos="1163638" algn="l"/>
              </a:tabLst>
              <a:defRPr sz="1000" kern="1200">
                <a:solidFill>
                  <a:schemeClr val="bg1">
                    <a:lumMod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D1E3EDB-D7EB-F14E-A6D1-748C03EC5EDC}" type="slidenum">
              <a:rPr lang="en-US" smtClean="0"/>
              <a:pPr/>
              <a:t>20</a:t>
            </a:fld>
            <a:endParaRPr lang="en-US" dirty="0"/>
          </a:p>
        </p:txBody>
      </p:sp>
      <p:grpSp>
        <p:nvGrpSpPr>
          <p:cNvPr id="17" name="Group 16"/>
          <p:cNvGrpSpPr/>
          <p:nvPr/>
        </p:nvGrpSpPr>
        <p:grpSpPr>
          <a:xfrm>
            <a:off x="1633010" y="964936"/>
            <a:ext cx="6199416" cy="3279857"/>
            <a:chOff x="1163322" y="581991"/>
            <a:chExt cx="6199416" cy="3279857"/>
          </a:xfrm>
        </p:grpSpPr>
        <p:sp>
          <p:nvSpPr>
            <p:cNvPr id="2" name="Rectangle 1"/>
            <p:cNvSpPr/>
            <p:nvPr/>
          </p:nvSpPr>
          <p:spPr>
            <a:xfrm>
              <a:off x="1163327" y="1704206"/>
              <a:ext cx="6199411" cy="322644"/>
            </a:xfrm>
            <a:prstGeom prst="rect">
              <a:avLst/>
            </a:prstGeom>
            <a:solidFill>
              <a:schemeClr val="bg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7" name="TextBox 6"/>
            <p:cNvSpPr txBox="1"/>
            <p:nvPr/>
          </p:nvSpPr>
          <p:spPr>
            <a:xfrm>
              <a:off x="1163322" y="581991"/>
              <a:ext cx="6035220" cy="3093154"/>
            </a:xfrm>
            <a:prstGeom prst="rect">
              <a:avLst/>
            </a:prstGeom>
            <a:noFill/>
          </p:spPr>
          <p:txBody>
            <a:bodyPr wrap="square" rtlCol="0">
              <a:spAutoFit/>
            </a:bodyPr>
            <a:lstStyle/>
            <a:p>
              <a:pPr marL="633413" lvl="1">
                <a:lnSpc>
                  <a:spcPct val="150000"/>
                </a:lnSpc>
                <a:spcBef>
                  <a:spcPts val="0"/>
                </a:spcBef>
                <a:spcAft>
                  <a:spcPts val="0"/>
                </a:spcAft>
              </a:pPr>
              <a:r>
                <a:rPr lang="en-US" sz="1600" dirty="0" smtClean="0">
                  <a:solidFill>
                    <a:srgbClr val="000000"/>
                  </a:solidFill>
                  <a:cs typeface="Arial" charset="0"/>
                </a:rPr>
                <a:t>Differentiated application process and review process</a:t>
              </a:r>
              <a:endParaRPr lang="en-US" sz="1600" dirty="0">
                <a:solidFill>
                  <a:srgbClr val="000000"/>
                </a:solidFill>
                <a:cs typeface="Arial" charset="0"/>
              </a:endParaRPr>
            </a:p>
            <a:p>
              <a:pPr marL="633413" lvl="1">
                <a:lnSpc>
                  <a:spcPct val="150000"/>
                </a:lnSpc>
                <a:spcBef>
                  <a:spcPts val="0"/>
                </a:spcBef>
                <a:spcAft>
                  <a:spcPts val="0"/>
                </a:spcAft>
              </a:pPr>
              <a:r>
                <a:rPr lang="en-US" sz="1600" dirty="0" smtClean="0">
                  <a:solidFill>
                    <a:srgbClr val="000000"/>
                  </a:solidFill>
                  <a:cs typeface="Arial" charset="0"/>
                </a:rPr>
                <a:t>Key principles and developing process</a:t>
              </a:r>
            </a:p>
            <a:p>
              <a:pPr marL="633413" lvl="1">
                <a:lnSpc>
                  <a:spcPct val="150000"/>
                </a:lnSpc>
                <a:spcBef>
                  <a:spcPts val="0"/>
                </a:spcBef>
                <a:spcAft>
                  <a:spcPts val="0"/>
                </a:spcAft>
              </a:pPr>
              <a:r>
                <a:rPr lang="en-US" sz="1600" dirty="0" smtClean="0">
                  <a:solidFill>
                    <a:srgbClr val="000000"/>
                  </a:solidFill>
                  <a:cs typeface="Arial" charset="0"/>
                </a:rPr>
                <a:t>Program Continuation</a:t>
              </a:r>
            </a:p>
            <a:p>
              <a:pPr marL="633413" lvl="1">
                <a:lnSpc>
                  <a:spcPts val="2100"/>
                </a:lnSpc>
                <a:spcBef>
                  <a:spcPts val="0"/>
                </a:spcBef>
                <a:spcAft>
                  <a:spcPts val="0"/>
                </a:spcAft>
              </a:pPr>
              <a:r>
                <a:rPr lang="en-US" sz="1600" dirty="0" smtClean="0">
                  <a:solidFill>
                    <a:srgbClr val="000000"/>
                  </a:solidFill>
                  <a:cs typeface="Arial" charset="0"/>
                </a:rPr>
                <a:t>Tailored Review</a:t>
              </a:r>
              <a:endParaRPr lang="en-US" sz="1400" dirty="0" smtClean="0">
                <a:solidFill>
                  <a:srgbClr val="000000"/>
                </a:solidFill>
                <a:cs typeface="Arial" charset="0"/>
              </a:endParaRPr>
            </a:p>
            <a:p>
              <a:pPr marL="633413" lvl="1">
                <a:lnSpc>
                  <a:spcPts val="2100"/>
                </a:lnSpc>
                <a:spcBef>
                  <a:spcPts val="0"/>
                </a:spcBef>
                <a:spcAft>
                  <a:spcPts val="0"/>
                </a:spcAft>
              </a:pPr>
              <a:r>
                <a:rPr lang="en-US" sz="1600" dirty="0" smtClean="0">
                  <a:solidFill>
                    <a:srgbClr val="000000"/>
                  </a:solidFill>
                  <a:cs typeface="Arial" charset="0"/>
                </a:rPr>
                <a:t>	</a:t>
              </a:r>
              <a:r>
                <a:rPr lang="en-US" sz="1600" dirty="0" smtClean="0">
                  <a:solidFill>
                    <a:schemeClr val="bg1">
                      <a:lumMod val="50000"/>
                    </a:schemeClr>
                  </a:solidFill>
                  <a:cs typeface="Arial" charset="0"/>
                </a:rPr>
                <a:t>Material Change</a:t>
              </a:r>
            </a:p>
            <a:p>
              <a:pPr marL="633413" lvl="1">
                <a:spcBef>
                  <a:spcPts val="0"/>
                </a:spcBef>
                <a:spcAft>
                  <a:spcPts val="0"/>
                </a:spcAft>
              </a:pPr>
              <a:r>
                <a:rPr lang="en-US" sz="1600" dirty="0" smtClean="0">
                  <a:solidFill>
                    <a:schemeClr val="bg1">
                      <a:lumMod val="50000"/>
                    </a:schemeClr>
                  </a:solidFill>
                  <a:cs typeface="Arial" charset="0"/>
                </a:rPr>
                <a:t>	Transition</a:t>
              </a:r>
            </a:p>
            <a:p>
              <a:pPr marL="633413" lvl="1">
                <a:lnSpc>
                  <a:spcPct val="150000"/>
                </a:lnSpc>
                <a:spcBef>
                  <a:spcPts val="0"/>
                </a:spcBef>
                <a:spcAft>
                  <a:spcPts val="0"/>
                </a:spcAft>
              </a:pPr>
              <a:r>
                <a:rPr lang="en-US" sz="1600" dirty="0" smtClean="0">
                  <a:solidFill>
                    <a:srgbClr val="000000"/>
                  </a:solidFill>
                  <a:cs typeface="Arial" charset="0"/>
                </a:rPr>
                <a:t>Full Review</a:t>
              </a:r>
            </a:p>
            <a:p>
              <a:pPr marL="633413" lvl="1">
                <a:lnSpc>
                  <a:spcPct val="150000"/>
                </a:lnSpc>
                <a:spcBef>
                  <a:spcPts val="0"/>
                </a:spcBef>
                <a:spcAft>
                  <a:spcPts val="0"/>
                </a:spcAft>
              </a:pPr>
              <a:r>
                <a:rPr lang="en-US" sz="1600" dirty="0" smtClean="0">
                  <a:solidFill>
                    <a:srgbClr val="000000"/>
                  </a:solidFill>
                  <a:cs typeface="Arial" charset="0"/>
                </a:rPr>
                <a:t>Core documents</a:t>
              </a:r>
            </a:p>
            <a:p>
              <a:pPr marL="633413" lvl="1">
                <a:lnSpc>
                  <a:spcPct val="150000"/>
                </a:lnSpc>
                <a:spcBef>
                  <a:spcPts val="0"/>
                </a:spcBef>
                <a:spcAft>
                  <a:spcPts val="0"/>
                </a:spcAft>
              </a:pPr>
              <a:r>
                <a:rPr lang="en-US" sz="1600" dirty="0" smtClean="0">
                  <a:solidFill>
                    <a:srgbClr val="000000"/>
                  </a:solidFill>
                  <a:cs typeface="Arial" charset="0"/>
                </a:rPr>
                <a:t>Backup</a:t>
              </a:r>
            </a:p>
          </p:txBody>
        </p:sp>
        <p:cxnSp>
          <p:nvCxnSpPr>
            <p:cNvPr id="8" name="Straight Connector 7"/>
            <p:cNvCxnSpPr/>
            <p:nvPr/>
          </p:nvCxnSpPr>
          <p:spPr>
            <a:xfrm>
              <a:off x="1163323" y="581991"/>
              <a:ext cx="6199413" cy="0"/>
            </a:xfrm>
            <a:prstGeom prst="line">
              <a:avLst/>
            </a:prstGeom>
            <a:noFill/>
            <a:ln w="28575" cap="flat" cmpd="sng" algn="ctr">
              <a:solidFill>
                <a:srgbClr val="003572"/>
              </a:solidFill>
              <a:prstDash val="solid"/>
            </a:ln>
            <a:effectLst/>
          </p:spPr>
        </p:cxnSp>
        <p:cxnSp>
          <p:nvCxnSpPr>
            <p:cNvPr id="9" name="Straight Connector 8"/>
            <p:cNvCxnSpPr/>
            <p:nvPr/>
          </p:nvCxnSpPr>
          <p:spPr>
            <a:xfrm flipV="1">
              <a:off x="1163325" y="3856624"/>
              <a:ext cx="6199413" cy="5224"/>
            </a:xfrm>
            <a:prstGeom prst="line">
              <a:avLst/>
            </a:prstGeom>
            <a:noFill/>
            <a:ln w="28575" cap="flat" cmpd="sng" algn="ctr">
              <a:solidFill>
                <a:srgbClr val="003572"/>
              </a:solidFill>
              <a:prstDash val="solid"/>
            </a:ln>
            <a:effectLst/>
          </p:spPr>
        </p:cxnSp>
        <p:sp>
          <p:nvSpPr>
            <p:cNvPr id="10" name="Oval 9"/>
            <p:cNvSpPr/>
            <p:nvPr/>
          </p:nvSpPr>
          <p:spPr>
            <a:xfrm>
              <a:off x="1322170" y="636809"/>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1</a:t>
              </a:r>
              <a:endParaRPr lang="en-GB" sz="1400" kern="0" dirty="0">
                <a:solidFill>
                  <a:sysClr val="window" lastClr="FFFFFF"/>
                </a:solidFill>
                <a:latin typeface="Arial"/>
                <a:ea typeface="SimHei"/>
                <a:cs typeface="Arial"/>
              </a:endParaRPr>
            </a:p>
          </p:txBody>
        </p:sp>
        <p:sp>
          <p:nvSpPr>
            <p:cNvPr id="11" name="Oval 10"/>
            <p:cNvSpPr/>
            <p:nvPr/>
          </p:nvSpPr>
          <p:spPr>
            <a:xfrm>
              <a:off x="1322170" y="1010691"/>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2</a:t>
              </a:r>
              <a:endParaRPr lang="en-GB" sz="1400" kern="0" dirty="0">
                <a:solidFill>
                  <a:sysClr val="window" lastClr="FFFFFF"/>
                </a:solidFill>
                <a:latin typeface="Arial"/>
                <a:ea typeface="SimHei"/>
                <a:cs typeface="Arial"/>
              </a:endParaRPr>
            </a:p>
          </p:txBody>
        </p:sp>
        <p:sp>
          <p:nvSpPr>
            <p:cNvPr id="12" name="Oval 11"/>
            <p:cNvSpPr/>
            <p:nvPr/>
          </p:nvSpPr>
          <p:spPr>
            <a:xfrm>
              <a:off x="1322170" y="137557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3</a:t>
              </a:r>
              <a:endParaRPr lang="en-GB" sz="1400" kern="0" dirty="0">
                <a:solidFill>
                  <a:sysClr val="window" lastClr="FFFFFF"/>
                </a:solidFill>
                <a:latin typeface="Arial"/>
                <a:ea typeface="SimHei"/>
                <a:cs typeface="Arial"/>
              </a:endParaRPr>
            </a:p>
          </p:txBody>
        </p:sp>
        <p:sp>
          <p:nvSpPr>
            <p:cNvPr id="13" name="Oval 12"/>
            <p:cNvSpPr/>
            <p:nvPr/>
          </p:nvSpPr>
          <p:spPr>
            <a:xfrm>
              <a:off x="1322170" y="1725034"/>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4</a:t>
              </a:r>
              <a:endParaRPr lang="en-GB" sz="1400" kern="0" dirty="0">
                <a:solidFill>
                  <a:sysClr val="window" lastClr="FFFFFF"/>
                </a:solidFill>
                <a:latin typeface="Arial"/>
                <a:ea typeface="SimHei"/>
                <a:cs typeface="Arial"/>
              </a:endParaRPr>
            </a:p>
          </p:txBody>
        </p:sp>
        <p:sp>
          <p:nvSpPr>
            <p:cNvPr id="14" name="Oval 13"/>
            <p:cNvSpPr/>
            <p:nvPr/>
          </p:nvSpPr>
          <p:spPr>
            <a:xfrm>
              <a:off x="1322170" y="253174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5</a:t>
              </a:r>
              <a:endParaRPr lang="en-GB" sz="1400" kern="0" dirty="0">
                <a:solidFill>
                  <a:sysClr val="window" lastClr="FFFFFF"/>
                </a:solidFill>
                <a:latin typeface="Arial"/>
                <a:ea typeface="SimHei"/>
                <a:cs typeface="Arial"/>
              </a:endParaRPr>
            </a:p>
          </p:txBody>
        </p:sp>
        <p:sp>
          <p:nvSpPr>
            <p:cNvPr id="15" name="Oval 14"/>
            <p:cNvSpPr/>
            <p:nvPr/>
          </p:nvSpPr>
          <p:spPr>
            <a:xfrm>
              <a:off x="1322170" y="2945138"/>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6</a:t>
              </a:r>
              <a:endParaRPr lang="en-GB" sz="1400" kern="0" dirty="0">
                <a:solidFill>
                  <a:sysClr val="window" lastClr="FFFFFF"/>
                </a:solidFill>
                <a:latin typeface="Arial"/>
                <a:ea typeface="SimHei"/>
                <a:cs typeface="Arial"/>
              </a:endParaRPr>
            </a:p>
          </p:txBody>
        </p:sp>
        <p:sp>
          <p:nvSpPr>
            <p:cNvPr id="21" name="Oval 20"/>
            <p:cNvSpPr/>
            <p:nvPr/>
          </p:nvSpPr>
          <p:spPr>
            <a:xfrm>
              <a:off x="1322170" y="3319866"/>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7</a:t>
              </a:r>
              <a:endParaRPr lang="en-GB" sz="1400" kern="0" dirty="0">
                <a:solidFill>
                  <a:sysClr val="window" lastClr="FFFFFF"/>
                </a:solidFill>
                <a:latin typeface="Arial"/>
                <a:ea typeface="SimHei"/>
                <a:cs typeface="Arial"/>
              </a:endParaRPr>
            </a:p>
          </p:txBody>
        </p:sp>
      </p:grpSp>
    </p:spTree>
    <p:custDataLst>
      <p:tags r:id="rId1"/>
    </p:custDataLst>
    <p:extLst>
      <p:ext uri="{BB962C8B-B14F-4D97-AF65-F5344CB8AC3E}">
        <p14:creationId xmlns:p14="http://schemas.microsoft.com/office/powerpoint/2010/main" val="501578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21</a:t>
            </a:fld>
            <a:endParaRPr lang="en-US" dirty="0"/>
          </a:p>
        </p:txBody>
      </p:sp>
      <p:sp>
        <p:nvSpPr>
          <p:cNvPr id="5" name="Title 1"/>
          <p:cNvSpPr>
            <a:spLocks noGrp="1"/>
          </p:cNvSpPr>
          <p:nvPr>
            <p:ph type="title"/>
          </p:nvPr>
        </p:nvSpPr>
        <p:spPr>
          <a:xfrm>
            <a:off x="541870" y="364060"/>
            <a:ext cx="8064000" cy="857250"/>
          </a:xfrm>
        </p:spPr>
        <p:txBody>
          <a:bodyPr>
            <a:normAutofit/>
          </a:bodyPr>
          <a:lstStyle/>
          <a:p>
            <a:r>
              <a:rPr lang="fr-CH" sz="2200" dirty="0" smtClean="0"/>
              <a:t>Contents</a:t>
            </a:r>
            <a:endParaRPr lang="en-GB" sz="2200" dirty="0"/>
          </a:p>
        </p:txBody>
      </p:sp>
      <p:sp>
        <p:nvSpPr>
          <p:cNvPr id="6" name="Slide Number Placeholder 2"/>
          <p:cNvSpPr txBox="1">
            <a:spLocks/>
          </p:cNvSpPr>
          <p:nvPr/>
        </p:nvSpPr>
        <p:spPr>
          <a:xfrm>
            <a:off x="6211556" y="4047937"/>
            <a:ext cx="2133600" cy="273844"/>
          </a:xfrm>
          <a:prstGeom prst="rect">
            <a:avLst/>
          </a:prstGeom>
        </p:spPr>
        <p:txBody>
          <a:bodyPr vert="horz" lIns="91440" tIns="45720" rIns="91440" bIns="45720" rtlCol="0" anchor="ctr"/>
          <a:lstStyle>
            <a:defPPr>
              <a:defRPr lang="en-US"/>
            </a:defPPr>
            <a:lvl1pPr marL="0" algn="r" defTabSz="457200" rtl="0" eaLnBrk="1" latinLnBrk="0" hangingPunct="1">
              <a:tabLst>
                <a:tab pos="1163638" algn="l"/>
              </a:tabLst>
              <a:defRPr sz="1000" kern="1200">
                <a:solidFill>
                  <a:schemeClr val="bg1">
                    <a:lumMod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D1E3EDB-D7EB-F14E-A6D1-748C03EC5EDC}" type="slidenum">
              <a:rPr lang="en-US" smtClean="0"/>
              <a:pPr/>
              <a:t>21</a:t>
            </a:fld>
            <a:endParaRPr lang="en-US" dirty="0"/>
          </a:p>
        </p:txBody>
      </p:sp>
      <p:grpSp>
        <p:nvGrpSpPr>
          <p:cNvPr id="17" name="Group 16"/>
          <p:cNvGrpSpPr/>
          <p:nvPr/>
        </p:nvGrpSpPr>
        <p:grpSpPr>
          <a:xfrm>
            <a:off x="1633010" y="964936"/>
            <a:ext cx="6199416" cy="3279857"/>
            <a:chOff x="1163322" y="581991"/>
            <a:chExt cx="6199416" cy="3279857"/>
          </a:xfrm>
        </p:grpSpPr>
        <p:sp>
          <p:nvSpPr>
            <p:cNvPr id="2" name="Rectangle 1"/>
            <p:cNvSpPr/>
            <p:nvPr/>
          </p:nvSpPr>
          <p:spPr>
            <a:xfrm>
              <a:off x="1864803" y="1953592"/>
              <a:ext cx="5497935" cy="322644"/>
            </a:xfrm>
            <a:prstGeom prst="rect">
              <a:avLst/>
            </a:prstGeom>
            <a:solidFill>
              <a:schemeClr val="bg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7" name="TextBox 6"/>
            <p:cNvSpPr txBox="1"/>
            <p:nvPr/>
          </p:nvSpPr>
          <p:spPr>
            <a:xfrm>
              <a:off x="1163322" y="581991"/>
              <a:ext cx="6035220" cy="3093154"/>
            </a:xfrm>
            <a:prstGeom prst="rect">
              <a:avLst/>
            </a:prstGeom>
            <a:noFill/>
          </p:spPr>
          <p:txBody>
            <a:bodyPr wrap="square" rtlCol="0">
              <a:spAutoFit/>
            </a:bodyPr>
            <a:lstStyle/>
            <a:p>
              <a:pPr marL="633413" lvl="1">
                <a:lnSpc>
                  <a:spcPct val="150000"/>
                </a:lnSpc>
                <a:spcBef>
                  <a:spcPts val="0"/>
                </a:spcBef>
                <a:spcAft>
                  <a:spcPts val="0"/>
                </a:spcAft>
              </a:pPr>
              <a:r>
                <a:rPr lang="en-US" sz="1600" dirty="0" smtClean="0">
                  <a:solidFill>
                    <a:srgbClr val="000000"/>
                  </a:solidFill>
                  <a:cs typeface="Arial" charset="0"/>
                </a:rPr>
                <a:t>Differentiated application process and review process</a:t>
              </a:r>
              <a:endParaRPr lang="en-US" sz="1600" dirty="0">
                <a:solidFill>
                  <a:srgbClr val="000000"/>
                </a:solidFill>
                <a:cs typeface="Arial" charset="0"/>
              </a:endParaRPr>
            </a:p>
            <a:p>
              <a:pPr marL="633413" lvl="1">
                <a:lnSpc>
                  <a:spcPct val="150000"/>
                </a:lnSpc>
                <a:spcBef>
                  <a:spcPts val="0"/>
                </a:spcBef>
                <a:spcAft>
                  <a:spcPts val="0"/>
                </a:spcAft>
              </a:pPr>
              <a:r>
                <a:rPr lang="en-US" sz="1600" dirty="0" smtClean="0">
                  <a:solidFill>
                    <a:srgbClr val="000000"/>
                  </a:solidFill>
                  <a:cs typeface="Arial" charset="0"/>
                </a:rPr>
                <a:t>Key principles and developing process</a:t>
              </a:r>
            </a:p>
            <a:p>
              <a:pPr marL="633413" lvl="1">
                <a:lnSpc>
                  <a:spcPct val="150000"/>
                </a:lnSpc>
                <a:spcBef>
                  <a:spcPts val="0"/>
                </a:spcBef>
                <a:spcAft>
                  <a:spcPts val="0"/>
                </a:spcAft>
              </a:pPr>
              <a:r>
                <a:rPr lang="en-US" sz="1600" dirty="0" smtClean="0">
                  <a:solidFill>
                    <a:srgbClr val="000000"/>
                  </a:solidFill>
                  <a:cs typeface="Arial" charset="0"/>
                </a:rPr>
                <a:t>Program Continuation</a:t>
              </a:r>
            </a:p>
            <a:p>
              <a:pPr marL="633413" lvl="1">
                <a:lnSpc>
                  <a:spcPts val="2100"/>
                </a:lnSpc>
                <a:spcBef>
                  <a:spcPts val="0"/>
                </a:spcBef>
                <a:spcAft>
                  <a:spcPts val="0"/>
                </a:spcAft>
              </a:pPr>
              <a:r>
                <a:rPr lang="en-US" sz="1600" dirty="0" smtClean="0">
                  <a:solidFill>
                    <a:srgbClr val="000000"/>
                  </a:solidFill>
                  <a:cs typeface="Arial" charset="0"/>
                </a:rPr>
                <a:t>Tailored Review</a:t>
              </a:r>
              <a:endParaRPr lang="en-US" sz="1400" dirty="0" smtClean="0">
                <a:solidFill>
                  <a:srgbClr val="000000"/>
                </a:solidFill>
                <a:cs typeface="Arial" charset="0"/>
              </a:endParaRPr>
            </a:p>
            <a:p>
              <a:pPr marL="633413" lvl="1">
                <a:lnSpc>
                  <a:spcPts val="2100"/>
                </a:lnSpc>
                <a:spcBef>
                  <a:spcPts val="0"/>
                </a:spcBef>
                <a:spcAft>
                  <a:spcPts val="0"/>
                </a:spcAft>
              </a:pPr>
              <a:r>
                <a:rPr lang="en-US" sz="1600" dirty="0" smtClean="0">
                  <a:solidFill>
                    <a:srgbClr val="000000"/>
                  </a:solidFill>
                  <a:cs typeface="Arial" charset="0"/>
                </a:rPr>
                <a:t>	</a:t>
              </a:r>
              <a:r>
                <a:rPr lang="en-US" sz="1600" dirty="0" smtClean="0">
                  <a:solidFill>
                    <a:schemeClr val="bg1">
                      <a:lumMod val="50000"/>
                    </a:schemeClr>
                  </a:solidFill>
                  <a:cs typeface="Arial" charset="0"/>
                </a:rPr>
                <a:t>Material Change</a:t>
              </a:r>
            </a:p>
            <a:p>
              <a:pPr marL="633413" lvl="1">
                <a:spcBef>
                  <a:spcPts val="0"/>
                </a:spcBef>
                <a:spcAft>
                  <a:spcPts val="0"/>
                </a:spcAft>
              </a:pPr>
              <a:r>
                <a:rPr lang="en-US" sz="1600" dirty="0" smtClean="0">
                  <a:solidFill>
                    <a:schemeClr val="bg1">
                      <a:lumMod val="50000"/>
                    </a:schemeClr>
                  </a:solidFill>
                  <a:cs typeface="Arial" charset="0"/>
                </a:rPr>
                <a:t>	Transition</a:t>
              </a:r>
            </a:p>
            <a:p>
              <a:pPr marL="633413" lvl="1">
                <a:lnSpc>
                  <a:spcPct val="150000"/>
                </a:lnSpc>
                <a:spcBef>
                  <a:spcPts val="0"/>
                </a:spcBef>
                <a:spcAft>
                  <a:spcPts val="0"/>
                </a:spcAft>
              </a:pPr>
              <a:r>
                <a:rPr lang="en-US" sz="1600" dirty="0" smtClean="0">
                  <a:solidFill>
                    <a:srgbClr val="000000"/>
                  </a:solidFill>
                  <a:cs typeface="Arial" charset="0"/>
                </a:rPr>
                <a:t>Full Review</a:t>
              </a:r>
            </a:p>
            <a:p>
              <a:pPr marL="633413" lvl="1">
                <a:lnSpc>
                  <a:spcPct val="150000"/>
                </a:lnSpc>
                <a:spcBef>
                  <a:spcPts val="0"/>
                </a:spcBef>
                <a:spcAft>
                  <a:spcPts val="0"/>
                </a:spcAft>
              </a:pPr>
              <a:r>
                <a:rPr lang="en-US" sz="1600" dirty="0" smtClean="0">
                  <a:solidFill>
                    <a:srgbClr val="000000"/>
                  </a:solidFill>
                  <a:cs typeface="Arial" charset="0"/>
                </a:rPr>
                <a:t>Core documents</a:t>
              </a:r>
            </a:p>
            <a:p>
              <a:pPr marL="633413" lvl="1">
                <a:lnSpc>
                  <a:spcPct val="150000"/>
                </a:lnSpc>
                <a:spcBef>
                  <a:spcPts val="0"/>
                </a:spcBef>
                <a:spcAft>
                  <a:spcPts val="0"/>
                </a:spcAft>
              </a:pPr>
              <a:r>
                <a:rPr lang="en-US" sz="1600" dirty="0" smtClean="0">
                  <a:solidFill>
                    <a:srgbClr val="000000"/>
                  </a:solidFill>
                  <a:cs typeface="Arial" charset="0"/>
                </a:rPr>
                <a:t>Backup</a:t>
              </a:r>
            </a:p>
          </p:txBody>
        </p:sp>
        <p:cxnSp>
          <p:nvCxnSpPr>
            <p:cNvPr id="8" name="Straight Connector 7"/>
            <p:cNvCxnSpPr/>
            <p:nvPr/>
          </p:nvCxnSpPr>
          <p:spPr>
            <a:xfrm>
              <a:off x="1163323" y="581991"/>
              <a:ext cx="6199413" cy="0"/>
            </a:xfrm>
            <a:prstGeom prst="line">
              <a:avLst/>
            </a:prstGeom>
            <a:noFill/>
            <a:ln w="28575" cap="flat" cmpd="sng" algn="ctr">
              <a:solidFill>
                <a:srgbClr val="003572"/>
              </a:solidFill>
              <a:prstDash val="solid"/>
            </a:ln>
            <a:effectLst/>
          </p:spPr>
        </p:cxnSp>
        <p:cxnSp>
          <p:nvCxnSpPr>
            <p:cNvPr id="9" name="Straight Connector 8"/>
            <p:cNvCxnSpPr/>
            <p:nvPr/>
          </p:nvCxnSpPr>
          <p:spPr>
            <a:xfrm flipV="1">
              <a:off x="1163325" y="3856624"/>
              <a:ext cx="6199413" cy="5224"/>
            </a:xfrm>
            <a:prstGeom prst="line">
              <a:avLst/>
            </a:prstGeom>
            <a:noFill/>
            <a:ln w="28575" cap="flat" cmpd="sng" algn="ctr">
              <a:solidFill>
                <a:srgbClr val="003572"/>
              </a:solidFill>
              <a:prstDash val="solid"/>
            </a:ln>
            <a:effectLst/>
          </p:spPr>
        </p:cxnSp>
        <p:sp>
          <p:nvSpPr>
            <p:cNvPr id="10" name="Oval 9"/>
            <p:cNvSpPr/>
            <p:nvPr/>
          </p:nvSpPr>
          <p:spPr>
            <a:xfrm>
              <a:off x="1322170" y="636809"/>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1</a:t>
              </a:r>
              <a:endParaRPr lang="en-GB" sz="1400" kern="0" dirty="0">
                <a:solidFill>
                  <a:sysClr val="window" lastClr="FFFFFF"/>
                </a:solidFill>
                <a:latin typeface="Arial"/>
                <a:ea typeface="SimHei"/>
                <a:cs typeface="Arial"/>
              </a:endParaRPr>
            </a:p>
          </p:txBody>
        </p:sp>
        <p:sp>
          <p:nvSpPr>
            <p:cNvPr id="11" name="Oval 10"/>
            <p:cNvSpPr/>
            <p:nvPr/>
          </p:nvSpPr>
          <p:spPr>
            <a:xfrm>
              <a:off x="1322170" y="1010691"/>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2</a:t>
              </a:r>
              <a:endParaRPr lang="en-GB" sz="1400" kern="0" dirty="0">
                <a:solidFill>
                  <a:sysClr val="window" lastClr="FFFFFF"/>
                </a:solidFill>
                <a:latin typeface="Arial"/>
                <a:ea typeface="SimHei"/>
                <a:cs typeface="Arial"/>
              </a:endParaRPr>
            </a:p>
          </p:txBody>
        </p:sp>
        <p:sp>
          <p:nvSpPr>
            <p:cNvPr id="12" name="Oval 11"/>
            <p:cNvSpPr/>
            <p:nvPr/>
          </p:nvSpPr>
          <p:spPr>
            <a:xfrm>
              <a:off x="1322170" y="137557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3</a:t>
              </a:r>
              <a:endParaRPr lang="en-GB" sz="1400" kern="0" dirty="0">
                <a:solidFill>
                  <a:sysClr val="window" lastClr="FFFFFF"/>
                </a:solidFill>
                <a:latin typeface="Arial"/>
                <a:ea typeface="SimHei"/>
                <a:cs typeface="Arial"/>
              </a:endParaRPr>
            </a:p>
          </p:txBody>
        </p:sp>
        <p:sp>
          <p:nvSpPr>
            <p:cNvPr id="13" name="Oval 12"/>
            <p:cNvSpPr/>
            <p:nvPr/>
          </p:nvSpPr>
          <p:spPr>
            <a:xfrm>
              <a:off x="1322170" y="1725034"/>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4</a:t>
              </a:r>
              <a:endParaRPr lang="en-GB" sz="1400" kern="0" dirty="0">
                <a:solidFill>
                  <a:sysClr val="window" lastClr="FFFFFF"/>
                </a:solidFill>
                <a:latin typeface="Arial"/>
                <a:ea typeface="SimHei"/>
                <a:cs typeface="Arial"/>
              </a:endParaRPr>
            </a:p>
          </p:txBody>
        </p:sp>
        <p:sp>
          <p:nvSpPr>
            <p:cNvPr id="14" name="Oval 13"/>
            <p:cNvSpPr/>
            <p:nvPr/>
          </p:nvSpPr>
          <p:spPr>
            <a:xfrm>
              <a:off x="1322170" y="253174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5</a:t>
              </a:r>
              <a:endParaRPr lang="en-GB" sz="1400" kern="0" dirty="0">
                <a:solidFill>
                  <a:sysClr val="window" lastClr="FFFFFF"/>
                </a:solidFill>
                <a:latin typeface="Arial"/>
                <a:ea typeface="SimHei"/>
                <a:cs typeface="Arial"/>
              </a:endParaRPr>
            </a:p>
          </p:txBody>
        </p:sp>
        <p:sp>
          <p:nvSpPr>
            <p:cNvPr id="15" name="Oval 14"/>
            <p:cNvSpPr/>
            <p:nvPr/>
          </p:nvSpPr>
          <p:spPr>
            <a:xfrm>
              <a:off x="1322170" y="2945138"/>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6</a:t>
              </a:r>
              <a:endParaRPr lang="en-GB" sz="1400" kern="0" dirty="0">
                <a:solidFill>
                  <a:sysClr val="window" lastClr="FFFFFF"/>
                </a:solidFill>
                <a:latin typeface="Arial"/>
                <a:ea typeface="SimHei"/>
                <a:cs typeface="Arial"/>
              </a:endParaRPr>
            </a:p>
          </p:txBody>
        </p:sp>
        <p:sp>
          <p:nvSpPr>
            <p:cNvPr id="21" name="Oval 20"/>
            <p:cNvSpPr/>
            <p:nvPr/>
          </p:nvSpPr>
          <p:spPr>
            <a:xfrm>
              <a:off x="1322170" y="3319866"/>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7</a:t>
              </a:r>
              <a:endParaRPr lang="en-GB" sz="1400" kern="0" dirty="0">
                <a:solidFill>
                  <a:sysClr val="window" lastClr="FFFFFF"/>
                </a:solidFill>
                <a:latin typeface="Arial"/>
                <a:ea typeface="SimHei"/>
                <a:cs typeface="Arial"/>
              </a:endParaRPr>
            </a:p>
          </p:txBody>
        </p:sp>
      </p:grpSp>
    </p:spTree>
    <p:custDataLst>
      <p:tags r:id="rId1"/>
    </p:custDataLst>
    <p:extLst>
      <p:ext uri="{BB962C8B-B14F-4D97-AF65-F5344CB8AC3E}">
        <p14:creationId xmlns:p14="http://schemas.microsoft.com/office/powerpoint/2010/main" val="15005432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22</a:t>
            </a:fld>
            <a:endParaRPr lang="en-US" dirty="0"/>
          </a:p>
        </p:txBody>
      </p:sp>
      <p:pic>
        <p:nvPicPr>
          <p:cNvPr id="5" name="Picture 4"/>
          <p:cNvPicPr>
            <a:picLocks noChangeAspect="1"/>
          </p:cNvPicPr>
          <p:nvPr/>
        </p:nvPicPr>
        <p:blipFill rotWithShape="1">
          <a:blip r:embed="rId3"/>
          <a:srcRect l="18513" t="16297" r="60063" b="5741"/>
          <a:stretch/>
        </p:blipFill>
        <p:spPr>
          <a:xfrm>
            <a:off x="5751786" y="524645"/>
            <a:ext cx="3223526" cy="39781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6" name="Title 1"/>
          <p:cNvSpPr>
            <a:spLocks noGrp="1"/>
          </p:cNvSpPr>
          <p:nvPr>
            <p:ph type="title"/>
          </p:nvPr>
        </p:nvSpPr>
        <p:spPr>
          <a:xfrm>
            <a:off x="401776" y="331003"/>
            <a:ext cx="4957033" cy="857250"/>
          </a:xfrm>
        </p:spPr>
        <p:txBody>
          <a:bodyPr>
            <a:normAutofit fontScale="90000"/>
          </a:bodyPr>
          <a:lstStyle/>
          <a:p>
            <a:r>
              <a:rPr lang="en-US" sz="2700" dirty="0" smtClean="0"/>
              <a:t>Tailored to material change application form (1/3) </a:t>
            </a:r>
            <a:r>
              <a:rPr lang="en-US" dirty="0" smtClean="0"/>
              <a:t/>
            </a:r>
            <a:br>
              <a:rPr lang="en-US" dirty="0" smtClean="0"/>
            </a:br>
            <a:r>
              <a:rPr lang="en-US" sz="2000" dirty="0" smtClean="0">
                <a:solidFill>
                  <a:schemeClr val="tx1">
                    <a:lumMod val="65000"/>
                    <a:lumOff val="35000"/>
                  </a:schemeClr>
                </a:solidFill>
              </a:rPr>
              <a:t>Overview</a:t>
            </a:r>
            <a:endParaRPr lang="en-GB" dirty="0">
              <a:solidFill>
                <a:schemeClr val="tx1">
                  <a:lumMod val="65000"/>
                  <a:lumOff val="35000"/>
                </a:schemeClr>
              </a:solidFill>
            </a:endParaRPr>
          </a:p>
        </p:txBody>
      </p:sp>
      <p:sp>
        <p:nvSpPr>
          <p:cNvPr id="7" name="Content Placeholder 7"/>
          <p:cNvSpPr>
            <a:spLocks noGrp="1"/>
          </p:cNvSpPr>
          <p:nvPr>
            <p:ph idx="1"/>
          </p:nvPr>
        </p:nvSpPr>
        <p:spPr>
          <a:xfrm>
            <a:off x="427237" y="1374710"/>
            <a:ext cx="5241778" cy="3470988"/>
          </a:xfrm>
        </p:spPr>
        <p:txBody>
          <a:bodyPr>
            <a:normAutofit fontScale="92500" lnSpcReduction="20000"/>
          </a:bodyPr>
          <a:lstStyle/>
          <a:p>
            <a:r>
              <a:rPr lang="en-US" dirty="0" smtClean="0">
                <a:solidFill>
                  <a:schemeClr val="tx2"/>
                </a:solidFill>
              </a:rPr>
              <a:t>Based on essentially the base assumptions of the current grant:</a:t>
            </a:r>
          </a:p>
          <a:p>
            <a:pPr marL="548550" lvl="3" indent="-285750">
              <a:buFont typeface="Arial" panose="020B0604020202020204" pitchFamily="34" charset="0"/>
              <a:buChar char="•"/>
            </a:pPr>
            <a:r>
              <a:rPr lang="en-US" dirty="0">
                <a:solidFill>
                  <a:schemeClr val="tx1"/>
                </a:solidFill>
              </a:rPr>
              <a:t>M</a:t>
            </a:r>
            <a:r>
              <a:rPr lang="en-US" dirty="0" smtClean="0">
                <a:solidFill>
                  <a:schemeClr val="tx1"/>
                </a:solidFill>
              </a:rPr>
              <a:t>aterial change in the scope and scale of the strategic focus, technical soundness and potential for impact.</a:t>
            </a:r>
          </a:p>
          <a:p>
            <a:pPr marL="548550" lvl="3" indent="-285750">
              <a:buFont typeface="Arial" panose="020B0604020202020204" pitchFamily="34" charset="0"/>
              <a:buChar char="•"/>
            </a:pPr>
            <a:r>
              <a:rPr lang="en-US" dirty="0" smtClean="0">
                <a:solidFill>
                  <a:schemeClr val="tx1"/>
                </a:solidFill>
              </a:rPr>
              <a:t>Immediate need for material change.</a:t>
            </a:r>
          </a:p>
          <a:p>
            <a:pPr>
              <a:lnSpc>
                <a:spcPct val="100000"/>
              </a:lnSpc>
            </a:pPr>
            <a:r>
              <a:rPr lang="en-US" dirty="0">
                <a:solidFill>
                  <a:schemeClr val="tx2"/>
                </a:solidFill>
              </a:rPr>
              <a:t>Designed to: </a:t>
            </a:r>
            <a:endParaRPr lang="en-US" sz="600" dirty="0">
              <a:solidFill>
                <a:schemeClr val="tx2"/>
              </a:solidFill>
            </a:endParaRPr>
          </a:p>
          <a:p>
            <a:pPr>
              <a:lnSpc>
                <a:spcPct val="100000"/>
              </a:lnSpc>
            </a:pPr>
            <a:endParaRPr lang="en-US" sz="500" dirty="0">
              <a:solidFill>
                <a:schemeClr val="tx2"/>
              </a:solidFill>
            </a:endParaRPr>
          </a:p>
          <a:p>
            <a:pPr marL="548550" lvl="3" indent="-285750">
              <a:lnSpc>
                <a:spcPct val="120000"/>
              </a:lnSpc>
              <a:buFont typeface="Arial" panose="020B0604020202020204" pitchFamily="34" charset="0"/>
              <a:buChar char="•"/>
            </a:pPr>
            <a:r>
              <a:rPr lang="en-US" dirty="0">
                <a:solidFill>
                  <a:schemeClr val="tx1"/>
                </a:solidFill>
              </a:rPr>
              <a:t>Re-assess the response against new evidence.</a:t>
            </a:r>
          </a:p>
          <a:p>
            <a:pPr marL="548550" lvl="3" indent="-285750">
              <a:lnSpc>
                <a:spcPct val="120000"/>
              </a:lnSpc>
              <a:buFont typeface="Arial" panose="020B0604020202020204" pitchFamily="34" charset="0"/>
              <a:buChar char="•"/>
            </a:pPr>
            <a:r>
              <a:rPr lang="en-US" dirty="0">
                <a:solidFill>
                  <a:schemeClr val="tx1"/>
                </a:solidFill>
              </a:rPr>
              <a:t>Re-assess the programmatic gaps and funding landscape.</a:t>
            </a:r>
          </a:p>
          <a:p>
            <a:pPr marL="548550" lvl="3" indent="-285750">
              <a:lnSpc>
                <a:spcPct val="120000"/>
              </a:lnSpc>
              <a:buFont typeface="Arial" panose="020B0604020202020204" pitchFamily="34" charset="0"/>
              <a:buChar char="•"/>
            </a:pPr>
            <a:r>
              <a:rPr lang="en-US" dirty="0">
                <a:solidFill>
                  <a:schemeClr val="tx1"/>
                </a:solidFill>
              </a:rPr>
              <a:t>Re-prioritize funding needs and revise the response for the highest impact.</a:t>
            </a:r>
          </a:p>
          <a:p>
            <a:pPr marL="548550" lvl="3" indent="-285750">
              <a:lnSpc>
                <a:spcPct val="120000"/>
              </a:lnSpc>
              <a:buFont typeface="Arial" panose="020B0604020202020204" pitchFamily="34" charset="0"/>
              <a:buChar char="•"/>
            </a:pPr>
            <a:r>
              <a:rPr lang="en-US" dirty="0">
                <a:solidFill>
                  <a:schemeClr val="tx1"/>
                </a:solidFill>
              </a:rPr>
              <a:t>Ensure most appropriate operationalization, risk mitigation and financial sustainability.</a:t>
            </a:r>
          </a:p>
          <a:p>
            <a:pPr marL="548550" lvl="3" indent="-285750">
              <a:lnSpc>
                <a:spcPct val="120000"/>
              </a:lnSpc>
              <a:buFont typeface="Arial" panose="020B0604020202020204" pitchFamily="34" charset="0"/>
              <a:buChar char="•"/>
            </a:pPr>
            <a:r>
              <a:rPr lang="en-US" dirty="0">
                <a:solidFill>
                  <a:schemeClr val="tx1"/>
                </a:solidFill>
              </a:rPr>
              <a:t>Determine further prioritization in case additional resources become available.</a:t>
            </a:r>
          </a:p>
          <a:p>
            <a:pPr marL="548550" lvl="3" indent="-285750">
              <a:lnSpc>
                <a:spcPct val="120000"/>
              </a:lnSpc>
              <a:buFont typeface="Arial" panose="020B0604020202020204" pitchFamily="34" charset="0"/>
              <a:buChar char="•"/>
            </a:pPr>
            <a:endParaRPr lang="en-US" dirty="0" smtClean="0">
              <a:solidFill>
                <a:schemeClr val="tx1"/>
              </a:solidFill>
            </a:endParaRPr>
          </a:p>
          <a:p>
            <a:pPr marL="548550" lvl="3" indent="-285750">
              <a:lnSpc>
                <a:spcPct val="120000"/>
              </a:lnSpc>
              <a:buFont typeface="Arial" panose="020B0604020202020204" pitchFamily="34" charset="0"/>
              <a:buChar char="•"/>
            </a:pPr>
            <a:endParaRPr lang="en-US" dirty="0" smtClean="0">
              <a:solidFill>
                <a:schemeClr val="tx1"/>
              </a:solidFill>
            </a:endParaRPr>
          </a:p>
        </p:txBody>
      </p:sp>
      <p:sp>
        <p:nvSpPr>
          <p:cNvPr id="2" name="Rectangle 1"/>
          <p:cNvSpPr/>
          <p:nvPr/>
        </p:nvSpPr>
        <p:spPr>
          <a:xfrm>
            <a:off x="344466" y="4750331"/>
            <a:ext cx="8556846" cy="276999"/>
          </a:xfrm>
          <a:prstGeom prst="rect">
            <a:avLst/>
          </a:prstGeom>
          <a:solidFill>
            <a:schemeClr val="tx2"/>
          </a:solidFill>
        </p:spPr>
        <p:txBody>
          <a:bodyPr wrap="square">
            <a:spAutoFit/>
          </a:bodyPr>
          <a:lstStyle/>
          <a:p>
            <a:pPr lvl="2"/>
            <a:r>
              <a:rPr lang="en-US" sz="1200" dirty="0">
                <a:solidFill>
                  <a:schemeClr val="bg1"/>
                </a:solidFill>
              </a:rPr>
              <a:t>For more information see: Operational Policy Note on Access to Funding and Grant-making</a:t>
            </a:r>
          </a:p>
        </p:txBody>
      </p:sp>
    </p:spTree>
    <p:custDataLst>
      <p:tags r:id="rId1"/>
    </p:custDataLst>
    <p:extLst>
      <p:ext uri="{BB962C8B-B14F-4D97-AF65-F5344CB8AC3E}">
        <p14:creationId xmlns:p14="http://schemas.microsoft.com/office/powerpoint/2010/main" val="10748800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401776" y="350174"/>
            <a:ext cx="7370624" cy="1304372"/>
          </a:xfrm>
          <a:prstGeom prst="rect">
            <a:avLst/>
          </a:prstGeom>
        </p:spPr>
        <p:txBody>
          <a:bodyPr vert="horz" lIns="0" tIns="0" rIns="0" bIns="45720" rtlCol="0" anchor="t" anchorCtr="0">
            <a:normAutofit fontScale="97500"/>
          </a:bodyPr>
          <a:lstStyle>
            <a:lvl1pPr algn="l" defTabSz="457200" rtl="0" eaLnBrk="1" latinLnBrk="0" hangingPunct="1">
              <a:spcBef>
                <a:spcPct val="0"/>
              </a:spcBef>
              <a:buNone/>
              <a:defRPr sz="2400" kern="1200" baseline="0">
                <a:solidFill>
                  <a:schemeClr val="tx1"/>
                </a:solidFill>
                <a:latin typeface="Arial"/>
                <a:ea typeface="+mj-ea"/>
                <a:cs typeface="+mj-cs"/>
              </a:defRPr>
            </a:lvl1pPr>
          </a:lstStyle>
          <a:p>
            <a:r>
              <a:rPr lang="en-US" sz="2500" dirty="0" smtClean="0"/>
              <a:t>Tailored to material change application form (2/3)</a:t>
            </a:r>
            <a:r>
              <a:rPr lang="en-US" dirty="0" smtClean="0"/>
              <a:t/>
            </a:r>
            <a:br>
              <a:rPr lang="en-US" dirty="0" smtClean="0"/>
            </a:br>
            <a:r>
              <a:rPr lang="en-US" sz="2000" dirty="0" smtClean="0">
                <a:solidFill>
                  <a:schemeClr val="tx1">
                    <a:lumMod val="65000"/>
                    <a:lumOff val="35000"/>
                  </a:schemeClr>
                </a:solidFill>
              </a:rPr>
              <a:t>Questions</a:t>
            </a:r>
            <a:endParaRPr lang="en-GB" dirty="0">
              <a:solidFill>
                <a:schemeClr val="tx1">
                  <a:lumMod val="65000"/>
                  <a:lumOff val="35000"/>
                </a:schemeClr>
              </a:solidFill>
            </a:endParaRPr>
          </a:p>
        </p:txBody>
      </p:sp>
      <p:sp>
        <p:nvSpPr>
          <p:cNvPr id="9" name="Content Placeholder 5"/>
          <p:cNvSpPr txBox="1">
            <a:spLocks/>
          </p:cNvSpPr>
          <p:nvPr/>
        </p:nvSpPr>
        <p:spPr>
          <a:xfrm>
            <a:off x="490676" y="1239982"/>
            <a:ext cx="8437424" cy="3271602"/>
          </a:xfrm>
          <a:prstGeom prst="rect">
            <a:avLst/>
          </a:prstGeom>
          <a:solidFill>
            <a:schemeClr val="bg1"/>
          </a:solidFill>
        </p:spPr>
        <p:txBody>
          <a:bodyPr vert="horz" lIns="0" tIns="0" rIns="0" bIns="45720" rtlCol="0">
            <a:normAutofit/>
          </a:bodyPr>
          <a:lstStyle>
            <a:lvl1pPr marL="0" indent="0" algn="l" defTabSz="457200" rtl="0" eaLnBrk="1" latinLnBrk="0" hangingPunct="1">
              <a:lnSpc>
                <a:spcPts val="1900"/>
              </a:lnSpc>
              <a:spcBef>
                <a:spcPts val="0"/>
              </a:spcBef>
              <a:buFontTx/>
              <a:buNone/>
              <a:defRPr sz="1800" kern="1200" baseline="0">
                <a:solidFill>
                  <a:schemeClr val="tx1"/>
                </a:solidFill>
                <a:latin typeface="+mn-lt"/>
                <a:ea typeface="+mn-ea"/>
                <a:cs typeface="+mn-cs"/>
              </a:defRPr>
            </a:lvl1pPr>
            <a:lvl2pPr marL="0" indent="0" algn="l" defTabSz="457200" rtl="0" eaLnBrk="1" latinLnBrk="0" hangingPunct="1">
              <a:lnSpc>
                <a:spcPts val="1900"/>
              </a:lnSpc>
              <a:spcBef>
                <a:spcPts val="0"/>
              </a:spcBef>
              <a:buFontTx/>
              <a:buNone/>
              <a:defRPr sz="1800" kern="1200">
                <a:solidFill>
                  <a:schemeClr val="tx1">
                    <a:lumMod val="50000"/>
                    <a:lumOff val="50000"/>
                  </a:schemeClr>
                </a:solidFill>
                <a:latin typeface="Arial"/>
                <a:ea typeface="+mn-ea"/>
                <a:cs typeface="+mn-cs"/>
              </a:defRPr>
            </a:lvl2pPr>
            <a:lvl3pPr marL="0" indent="0" algn="l" defTabSz="457200" rtl="0" eaLnBrk="1" latinLnBrk="0" hangingPunct="1">
              <a:lnSpc>
                <a:spcPts val="1700"/>
              </a:lnSpc>
              <a:spcBef>
                <a:spcPts val="0"/>
              </a:spcBef>
              <a:buFontTx/>
              <a:buNone/>
              <a:defRPr sz="1600" kern="1200" baseline="0">
                <a:solidFill>
                  <a:schemeClr val="tx1"/>
                </a:solidFill>
                <a:latin typeface="Arial"/>
                <a:ea typeface="+mn-ea"/>
                <a:cs typeface="+mn-cs"/>
              </a:defRPr>
            </a:lvl3pPr>
            <a:lvl4pPr marL="262800" indent="-136800" algn="l" defTabSz="457200" rtl="0" eaLnBrk="1" latinLnBrk="0" hangingPunct="1">
              <a:spcBef>
                <a:spcPts val="0"/>
              </a:spcBef>
              <a:buFont typeface="Lucida Grande"/>
              <a:buChar char="&gt;"/>
              <a:defRPr sz="1600" kern="1200" baseline="0">
                <a:solidFill>
                  <a:schemeClr val="tx1">
                    <a:lumMod val="50000"/>
                    <a:lumOff val="50000"/>
                  </a:schemeClr>
                </a:solidFill>
                <a:latin typeface="Arial"/>
                <a:ea typeface="+mn-ea"/>
                <a:cs typeface="+mn-cs"/>
              </a:defRPr>
            </a:lvl4pPr>
            <a:lvl5pPr marL="457200" indent="-136800" algn="l" defTabSz="457200" rtl="0" eaLnBrk="1" latinLnBrk="0" hangingPunct="1">
              <a:lnSpc>
                <a:spcPts val="1400"/>
              </a:lnSpc>
              <a:spcBef>
                <a:spcPts val="0"/>
              </a:spcBef>
              <a:buFont typeface="Arial"/>
              <a:buChar char="–"/>
              <a:defRPr sz="1200" kern="1200" baseline="0">
                <a:solidFill>
                  <a:schemeClr val="tx1">
                    <a:lumMod val="50000"/>
                    <a:lumOff val="50000"/>
                  </a:schemeClr>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0000"/>
              </a:lnSpc>
            </a:pPr>
            <a:r>
              <a:rPr lang="en-US" sz="1900" dirty="0"/>
              <a:t>Focus on what will change and why:</a:t>
            </a:r>
          </a:p>
          <a:p>
            <a:pPr>
              <a:lnSpc>
                <a:spcPct val="100000"/>
              </a:lnSpc>
            </a:pPr>
            <a:endParaRPr lang="en-US" sz="600" dirty="0" smtClean="0"/>
          </a:p>
          <a:p>
            <a:pPr marL="285750" indent="-285750">
              <a:lnSpc>
                <a:spcPct val="100000"/>
              </a:lnSpc>
              <a:buFont typeface="Arial" panose="020B0604020202020204" pitchFamily="34" charset="0"/>
              <a:buChar char="•"/>
            </a:pPr>
            <a:r>
              <a:rPr lang="en-US" sz="1600" dirty="0" smtClean="0"/>
              <a:t>Explain </a:t>
            </a:r>
            <a:r>
              <a:rPr lang="en-US" sz="1600" dirty="0"/>
              <a:t>factors triggering the need for material </a:t>
            </a:r>
            <a:r>
              <a:rPr lang="en-US" sz="1600" dirty="0" smtClean="0"/>
              <a:t>changes.</a:t>
            </a:r>
            <a:endParaRPr lang="en-US" sz="1600" dirty="0"/>
          </a:p>
          <a:p>
            <a:pPr marL="285750" indent="-285750">
              <a:lnSpc>
                <a:spcPct val="100000"/>
              </a:lnSpc>
              <a:buFont typeface="Arial" panose="020B0604020202020204" pitchFamily="34" charset="0"/>
              <a:buChar char="•"/>
            </a:pPr>
            <a:endParaRPr lang="en-US" sz="800" dirty="0"/>
          </a:p>
          <a:p>
            <a:pPr marL="285750" indent="-285750">
              <a:lnSpc>
                <a:spcPct val="100000"/>
              </a:lnSpc>
              <a:buFont typeface="Arial" panose="020B0604020202020204" pitchFamily="34" charset="0"/>
              <a:buChar char="•"/>
            </a:pPr>
            <a:r>
              <a:rPr lang="en-US" sz="1600" dirty="0"/>
              <a:t>Explain context of changes:</a:t>
            </a:r>
          </a:p>
          <a:p>
            <a:pPr marL="548550" lvl="3" indent="-285750">
              <a:buFont typeface="Arial" panose="020B0604020202020204" pitchFamily="34" charset="0"/>
              <a:buChar char="•"/>
            </a:pPr>
            <a:r>
              <a:rPr lang="en-US" sz="1400" dirty="0"/>
              <a:t>Alignment with existing and latest information sources</a:t>
            </a:r>
          </a:p>
          <a:p>
            <a:pPr marL="548550" lvl="3" indent="-285750">
              <a:buFont typeface="Arial" panose="020B0604020202020204" pitchFamily="34" charset="0"/>
              <a:buChar char="•"/>
            </a:pPr>
            <a:r>
              <a:rPr lang="en-US" sz="1400" dirty="0"/>
              <a:t>Information on key and vulnerable populations, human rights and gender, as applicable</a:t>
            </a:r>
          </a:p>
          <a:p>
            <a:pPr marL="548550" lvl="3" indent="-285750">
              <a:buFont typeface="Arial" panose="020B0604020202020204" pitchFamily="34" charset="0"/>
              <a:buChar char="•"/>
            </a:pPr>
            <a:r>
              <a:rPr lang="en-US" sz="1400" dirty="0"/>
              <a:t>Build on lessons learned </a:t>
            </a:r>
          </a:p>
          <a:p>
            <a:pPr marL="548550" lvl="3" indent="-285750">
              <a:buFont typeface="Arial" panose="020B0604020202020204" pitchFamily="34" charset="0"/>
              <a:buChar char="•"/>
            </a:pPr>
            <a:endParaRPr lang="en-US" sz="800" dirty="0"/>
          </a:p>
          <a:p>
            <a:pPr marL="285750" lvl="2" indent="-285750">
              <a:lnSpc>
                <a:spcPct val="100000"/>
              </a:lnSpc>
              <a:buFont typeface="Arial" panose="020B0604020202020204" pitchFamily="34" charset="0"/>
              <a:buChar char="•"/>
            </a:pPr>
            <a:r>
              <a:rPr lang="en-US" dirty="0"/>
              <a:t>Priorities should remain maximizing impact and effective use of GF </a:t>
            </a:r>
            <a:r>
              <a:rPr lang="en-US" dirty="0" smtClean="0"/>
              <a:t>resources.</a:t>
            </a:r>
            <a:endParaRPr lang="en-US" dirty="0"/>
          </a:p>
          <a:p>
            <a:pPr marL="285750" lvl="2" indent="-285750">
              <a:lnSpc>
                <a:spcPct val="100000"/>
              </a:lnSpc>
              <a:buFont typeface="Arial" panose="020B0604020202020204" pitchFamily="34" charset="0"/>
              <a:buChar char="•"/>
            </a:pPr>
            <a:endParaRPr lang="en-US" sz="800" dirty="0"/>
          </a:p>
          <a:p>
            <a:pPr marL="285750" lvl="2" indent="-285750">
              <a:lnSpc>
                <a:spcPct val="100000"/>
              </a:lnSpc>
              <a:buFont typeface="Arial" panose="020B0604020202020204" pitchFamily="34" charset="0"/>
              <a:buChar char="•"/>
            </a:pPr>
            <a:r>
              <a:rPr lang="en-US" dirty="0"/>
              <a:t>Outline the changes such as impact on targets, geographic coverage, or the diversity/quality of the service packages, </a:t>
            </a:r>
            <a:r>
              <a:rPr lang="en-US" dirty="0" smtClean="0"/>
              <a:t>budget.</a:t>
            </a:r>
            <a:endParaRPr lang="en-US" sz="800" dirty="0"/>
          </a:p>
          <a:p>
            <a:pPr marL="285750" lvl="2" indent="-285750">
              <a:lnSpc>
                <a:spcPct val="100000"/>
              </a:lnSpc>
              <a:buFont typeface="Arial" panose="020B0604020202020204" pitchFamily="34" charset="0"/>
              <a:buChar char="•"/>
            </a:pPr>
            <a:endParaRPr lang="en-US" sz="800" dirty="0"/>
          </a:p>
          <a:p>
            <a:pPr marL="285750" indent="-285750">
              <a:buFont typeface="Arial" panose="020B0604020202020204" pitchFamily="34" charset="0"/>
              <a:buChar char="•"/>
            </a:pPr>
            <a:endParaRPr lang="en-GB" dirty="0"/>
          </a:p>
        </p:txBody>
      </p:sp>
    </p:spTree>
    <p:custDataLst>
      <p:tags r:id="rId1"/>
    </p:custDataLst>
    <p:extLst>
      <p:ext uri="{BB962C8B-B14F-4D97-AF65-F5344CB8AC3E}">
        <p14:creationId xmlns:p14="http://schemas.microsoft.com/office/powerpoint/2010/main" val="21616903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3"/>
          <a:srcRect l="15322" t="47126" r="56614" b="9463"/>
          <a:stretch/>
        </p:blipFill>
        <p:spPr>
          <a:xfrm>
            <a:off x="6231182" y="3596203"/>
            <a:ext cx="2795728" cy="1427971"/>
          </a:xfrm>
          <a:prstGeom prst="rect">
            <a:avLst/>
          </a:prstGeom>
        </p:spPr>
      </p:pic>
      <p:pic>
        <p:nvPicPr>
          <p:cNvPr id="5" name="Picture 4"/>
          <p:cNvPicPr>
            <a:picLocks noChangeAspect="1"/>
          </p:cNvPicPr>
          <p:nvPr/>
        </p:nvPicPr>
        <p:blipFill rotWithShape="1">
          <a:blip r:embed="rId4"/>
          <a:srcRect l="20898" t="31589" r="62233" b="5896"/>
          <a:stretch/>
        </p:blipFill>
        <p:spPr>
          <a:xfrm>
            <a:off x="6231182" y="171465"/>
            <a:ext cx="2795728" cy="3405284"/>
          </a:xfrm>
          <a:prstGeom prst="rect">
            <a:avLst/>
          </a:prstGeom>
        </p:spPr>
      </p:pic>
      <p:sp>
        <p:nvSpPr>
          <p:cNvPr id="8" name="Title 1"/>
          <p:cNvSpPr txBox="1">
            <a:spLocks/>
          </p:cNvSpPr>
          <p:nvPr/>
        </p:nvSpPr>
        <p:spPr>
          <a:xfrm>
            <a:off x="401776" y="348400"/>
            <a:ext cx="5427524" cy="1304372"/>
          </a:xfrm>
          <a:prstGeom prst="rect">
            <a:avLst/>
          </a:prstGeom>
        </p:spPr>
        <p:txBody>
          <a:bodyPr vert="horz" lIns="0" tIns="0" rIns="0" bIns="45720" rtlCol="0" anchor="t" anchorCtr="0">
            <a:normAutofit fontScale="97500"/>
          </a:bodyPr>
          <a:lstStyle>
            <a:lvl1pPr algn="l" defTabSz="457200" rtl="0" eaLnBrk="1" latinLnBrk="0" hangingPunct="1">
              <a:spcBef>
                <a:spcPct val="0"/>
              </a:spcBef>
              <a:buNone/>
              <a:defRPr sz="2400" kern="1200" baseline="0">
                <a:solidFill>
                  <a:schemeClr val="tx1"/>
                </a:solidFill>
                <a:latin typeface="Arial"/>
                <a:ea typeface="+mj-ea"/>
                <a:cs typeface="+mj-cs"/>
              </a:defRPr>
            </a:lvl1pPr>
          </a:lstStyle>
          <a:p>
            <a:r>
              <a:rPr lang="en-US" sz="2500" dirty="0" smtClean="0"/>
              <a:t>Tailored to material change application form (3/3)</a:t>
            </a:r>
            <a:r>
              <a:rPr lang="en-US" dirty="0" smtClean="0"/>
              <a:t/>
            </a:r>
            <a:br>
              <a:rPr lang="en-US" dirty="0" smtClean="0"/>
            </a:br>
            <a:r>
              <a:rPr lang="en-US" sz="2100" dirty="0" smtClean="0">
                <a:solidFill>
                  <a:schemeClr val="bg1">
                    <a:lumMod val="50000"/>
                  </a:schemeClr>
                </a:solidFill>
              </a:rPr>
              <a:t>Questions</a:t>
            </a:r>
            <a:endParaRPr lang="en-GB" sz="2100" dirty="0">
              <a:solidFill>
                <a:schemeClr val="bg1">
                  <a:lumMod val="50000"/>
                </a:schemeClr>
              </a:solidFill>
            </a:endParaRPr>
          </a:p>
        </p:txBody>
      </p:sp>
      <p:sp>
        <p:nvSpPr>
          <p:cNvPr id="9" name="Content Placeholder 5"/>
          <p:cNvSpPr txBox="1">
            <a:spLocks/>
          </p:cNvSpPr>
          <p:nvPr/>
        </p:nvSpPr>
        <p:spPr>
          <a:xfrm>
            <a:off x="316716" y="1629702"/>
            <a:ext cx="5701312" cy="3394472"/>
          </a:xfrm>
          <a:prstGeom prst="rect">
            <a:avLst/>
          </a:prstGeom>
          <a:solidFill>
            <a:schemeClr val="bg1"/>
          </a:solidFill>
        </p:spPr>
        <p:txBody>
          <a:bodyPr vert="horz" lIns="0" tIns="0" rIns="0" bIns="45720" rtlCol="0">
            <a:normAutofit lnSpcReduction="10000"/>
          </a:bodyPr>
          <a:lstStyle>
            <a:lvl1pPr marL="0" indent="0" algn="l" defTabSz="457200" rtl="0" eaLnBrk="1" latinLnBrk="0" hangingPunct="1">
              <a:lnSpc>
                <a:spcPts val="1900"/>
              </a:lnSpc>
              <a:spcBef>
                <a:spcPts val="0"/>
              </a:spcBef>
              <a:buFontTx/>
              <a:buNone/>
              <a:defRPr sz="1800" kern="1200" baseline="0">
                <a:solidFill>
                  <a:schemeClr val="tx1"/>
                </a:solidFill>
                <a:latin typeface="+mn-lt"/>
                <a:ea typeface="+mn-ea"/>
                <a:cs typeface="+mn-cs"/>
              </a:defRPr>
            </a:lvl1pPr>
            <a:lvl2pPr marL="0" indent="0" algn="l" defTabSz="457200" rtl="0" eaLnBrk="1" latinLnBrk="0" hangingPunct="1">
              <a:lnSpc>
                <a:spcPts val="1900"/>
              </a:lnSpc>
              <a:spcBef>
                <a:spcPts val="0"/>
              </a:spcBef>
              <a:buFontTx/>
              <a:buNone/>
              <a:defRPr sz="1800" kern="1200">
                <a:solidFill>
                  <a:schemeClr val="tx1">
                    <a:lumMod val="50000"/>
                    <a:lumOff val="50000"/>
                  </a:schemeClr>
                </a:solidFill>
                <a:latin typeface="Arial"/>
                <a:ea typeface="+mn-ea"/>
                <a:cs typeface="+mn-cs"/>
              </a:defRPr>
            </a:lvl2pPr>
            <a:lvl3pPr marL="0" indent="0" algn="l" defTabSz="457200" rtl="0" eaLnBrk="1" latinLnBrk="0" hangingPunct="1">
              <a:lnSpc>
                <a:spcPts val="1700"/>
              </a:lnSpc>
              <a:spcBef>
                <a:spcPts val="0"/>
              </a:spcBef>
              <a:buFontTx/>
              <a:buNone/>
              <a:defRPr sz="1600" kern="1200" baseline="0">
                <a:solidFill>
                  <a:schemeClr val="tx1"/>
                </a:solidFill>
                <a:latin typeface="Arial"/>
                <a:ea typeface="+mn-ea"/>
                <a:cs typeface="+mn-cs"/>
              </a:defRPr>
            </a:lvl3pPr>
            <a:lvl4pPr marL="262800" indent="-136800" algn="l" defTabSz="457200" rtl="0" eaLnBrk="1" latinLnBrk="0" hangingPunct="1">
              <a:spcBef>
                <a:spcPts val="0"/>
              </a:spcBef>
              <a:buFont typeface="Lucida Grande"/>
              <a:buChar char="&gt;"/>
              <a:defRPr sz="1600" kern="1200" baseline="0">
                <a:solidFill>
                  <a:schemeClr val="tx1">
                    <a:lumMod val="50000"/>
                    <a:lumOff val="50000"/>
                  </a:schemeClr>
                </a:solidFill>
                <a:latin typeface="Arial"/>
                <a:ea typeface="+mn-ea"/>
                <a:cs typeface="+mn-cs"/>
              </a:defRPr>
            </a:lvl4pPr>
            <a:lvl5pPr marL="457200" indent="-136800" algn="l" defTabSz="457200" rtl="0" eaLnBrk="1" latinLnBrk="0" hangingPunct="1">
              <a:lnSpc>
                <a:spcPts val="1400"/>
              </a:lnSpc>
              <a:spcBef>
                <a:spcPts val="0"/>
              </a:spcBef>
              <a:buFont typeface="Arial"/>
              <a:buChar char="–"/>
              <a:defRPr sz="1200" kern="1200" baseline="0">
                <a:solidFill>
                  <a:schemeClr val="tx1">
                    <a:lumMod val="50000"/>
                    <a:lumOff val="50000"/>
                  </a:schemeClr>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dirty="0" smtClean="0"/>
              <a:t>Section 1: Checklist to assess the material changes that might have occurred in the country. Applicants also describe the major reasons for programmatic changes.</a:t>
            </a:r>
          </a:p>
          <a:p>
            <a:endParaRPr lang="en-US" dirty="0" smtClean="0"/>
          </a:p>
          <a:p>
            <a:pPr marL="285750" indent="-285750">
              <a:buFont typeface="Arial" panose="020B0604020202020204" pitchFamily="34" charset="0"/>
              <a:buChar char="•"/>
            </a:pPr>
            <a:r>
              <a:rPr lang="en-US" dirty="0" smtClean="0"/>
              <a:t>Funding request section: </a:t>
            </a:r>
          </a:p>
          <a:p>
            <a:pPr marL="548550" lvl="3" indent="-285750">
              <a:buFont typeface="Arial" panose="020B0604020202020204" pitchFamily="34" charset="0"/>
              <a:buChar char="•"/>
            </a:pPr>
            <a:r>
              <a:rPr lang="en-US" sz="1800" dirty="0" smtClean="0">
                <a:solidFill>
                  <a:schemeClr val="tx1">
                    <a:lumMod val="65000"/>
                    <a:lumOff val="35000"/>
                  </a:schemeClr>
                </a:solidFill>
              </a:rPr>
              <a:t>Focus on the proposed changes to the existing program.</a:t>
            </a:r>
          </a:p>
          <a:p>
            <a:pPr marL="548550" lvl="3" indent="-285750">
              <a:buFont typeface="Arial" panose="020B0604020202020204" pitchFamily="34" charset="0"/>
              <a:buChar char="•"/>
            </a:pPr>
            <a:r>
              <a:rPr lang="en-US" sz="1800" dirty="0">
                <a:solidFill>
                  <a:schemeClr val="tx1">
                    <a:lumMod val="65000"/>
                    <a:lumOff val="35000"/>
                  </a:schemeClr>
                </a:solidFill>
              </a:rPr>
              <a:t>D</a:t>
            </a:r>
            <a:r>
              <a:rPr lang="en-US" sz="1800" dirty="0" smtClean="0">
                <a:solidFill>
                  <a:schemeClr val="tx1">
                    <a:lumMod val="65000"/>
                    <a:lumOff val="35000"/>
                  </a:schemeClr>
                </a:solidFill>
              </a:rPr>
              <a:t>escribe the re-prioritization resulting from these changes and proposed for funding, if applicable.</a:t>
            </a:r>
          </a:p>
          <a:p>
            <a:pPr marL="548550" lvl="3" indent="-285750">
              <a:buFont typeface="Arial" panose="020B0604020202020204" pitchFamily="34" charset="0"/>
              <a:buChar char="•"/>
            </a:pPr>
            <a:r>
              <a:rPr lang="en-US" sz="1800" dirty="0" smtClean="0">
                <a:solidFill>
                  <a:schemeClr val="tx1">
                    <a:lumMod val="65000"/>
                    <a:lumOff val="35000"/>
                  </a:schemeClr>
                </a:solidFill>
              </a:rPr>
              <a:t>Provides an explanation on how the scope of the program will be maintained if there was a significant decrease in Global Fund allocation</a:t>
            </a:r>
          </a:p>
          <a:p>
            <a:pPr marL="285750" indent="-285750">
              <a:buFont typeface="Arial" panose="020B0604020202020204" pitchFamily="34" charset="0"/>
              <a:buChar char="•"/>
            </a:pPr>
            <a:endParaRPr lang="en-GB" dirty="0">
              <a:solidFill>
                <a:schemeClr val="tx1">
                  <a:lumMod val="65000"/>
                  <a:lumOff val="35000"/>
                </a:schemeClr>
              </a:solidFill>
            </a:endParaRPr>
          </a:p>
        </p:txBody>
      </p:sp>
      <p:grpSp>
        <p:nvGrpSpPr>
          <p:cNvPr id="3" name="Group 2"/>
          <p:cNvGrpSpPr/>
          <p:nvPr/>
        </p:nvGrpSpPr>
        <p:grpSpPr>
          <a:xfrm>
            <a:off x="6103088" y="1000586"/>
            <a:ext cx="3079525" cy="3128186"/>
            <a:chOff x="6097235" y="860001"/>
            <a:chExt cx="3079525" cy="3128186"/>
          </a:xfrm>
        </p:grpSpPr>
        <p:pic>
          <p:nvPicPr>
            <p:cNvPr id="2" name="Picture 1"/>
            <p:cNvPicPr>
              <a:picLocks noChangeAspect="1"/>
            </p:cNvPicPr>
            <p:nvPr/>
          </p:nvPicPr>
          <p:blipFill rotWithShape="1">
            <a:blip r:embed="rId5"/>
            <a:srcRect l="20542" t="18704" r="61929" b="63484"/>
            <a:stretch/>
          </p:blipFill>
          <p:spPr>
            <a:xfrm>
              <a:off x="6113138" y="860001"/>
              <a:ext cx="3063622" cy="1023200"/>
            </a:xfrm>
            <a:prstGeom prst="rect">
              <a:avLst/>
            </a:prstGeom>
          </p:spPr>
        </p:pic>
        <p:pic>
          <p:nvPicPr>
            <p:cNvPr id="7" name="Picture 6"/>
            <p:cNvPicPr>
              <a:picLocks noChangeAspect="1"/>
            </p:cNvPicPr>
            <p:nvPr/>
          </p:nvPicPr>
          <p:blipFill rotWithShape="1">
            <a:blip r:embed="rId5"/>
            <a:srcRect l="20542" t="55741" r="61929" b="6853"/>
            <a:stretch/>
          </p:blipFill>
          <p:spPr>
            <a:xfrm>
              <a:off x="6097235" y="1839455"/>
              <a:ext cx="3063622" cy="2148732"/>
            </a:xfrm>
            <a:prstGeom prst="rect">
              <a:avLst/>
            </a:prstGeom>
          </p:spPr>
        </p:pic>
      </p:grpSp>
    </p:spTree>
    <p:custDataLst>
      <p:tags r:id="rId1"/>
    </p:custDataLst>
    <p:extLst>
      <p:ext uri="{BB962C8B-B14F-4D97-AF65-F5344CB8AC3E}">
        <p14:creationId xmlns:p14="http://schemas.microsoft.com/office/powerpoint/2010/main" val="338869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xEl>
                                              <p:pRg st="2" end="2"/>
                                            </p:txEl>
                                          </p:spTgt>
                                        </p:tgtEl>
                                        <p:attrNameLst>
                                          <p:attrName>style.visibility</p:attrName>
                                        </p:attrNameLst>
                                      </p:cBhvr>
                                      <p:to>
                                        <p:strVal val="visible"/>
                                      </p:to>
                                    </p:set>
                                    <p:animEffect transition="in" filter="fade">
                                      <p:cBhvr>
                                        <p:cTn id="26" dur="1000"/>
                                        <p:tgtEl>
                                          <p:spTgt spid="9">
                                            <p:txEl>
                                              <p:pRg st="2" end="2"/>
                                            </p:txEl>
                                          </p:spTgt>
                                        </p:tgtEl>
                                      </p:cBhvr>
                                    </p:animEffect>
                                    <p:anim calcmode="lin" valueType="num">
                                      <p:cBhvr>
                                        <p:cTn id="27"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animEffect transition="in" filter="fade">
                                      <p:cBhvr>
                                        <p:cTn id="33" dur="1000"/>
                                        <p:tgtEl>
                                          <p:spTgt spid="9">
                                            <p:txEl>
                                              <p:pRg st="3" end="3"/>
                                            </p:txEl>
                                          </p:spTgt>
                                        </p:tgtEl>
                                      </p:cBhvr>
                                    </p:animEffect>
                                    <p:anim calcmode="lin" valueType="num">
                                      <p:cBhvr>
                                        <p:cTn id="34"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9">
                                            <p:txEl>
                                              <p:pRg st="3" end="3"/>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9">
                                            <p:txEl>
                                              <p:pRg st="4" end="4"/>
                                            </p:txEl>
                                          </p:spTgt>
                                        </p:tgtEl>
                                        <p:attrNameLst>
                                          <p:attrName>style.visibility</p:attrName>
                                        </p:attrNameLst>
                                      </p:cBhvr>
                                      <p:to>
                                        <p:strVal val="visible"/>
                                      </p:to>
                                    </p:set>
                                    <p:animEffect transition="in" filter="fade">
                                      <p:cBhvr>
                                        <p:cTn id="38" dur="1000"/>
                                        <p:tgtEl>
                                          <p:spTgt spid="9">
                                            <p:txEl>
                                              <p:pRg st="4" end="4"/>
                                            </p:txEl>
                                          </p:spTgt>
                                        </p:tgtEl>
                                      </p:cBhvr>
                                    </p:animEffect>
                                    <p:anim calcmode="lin" valueType="num">
                                      <p:cBhvr>
                                        <p:cTn id="39"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9">
                                            <p:txEl>
                                              <p:pRg st="4" end="4"/>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9">
                                            <p:txEl>
                                              <p:pRg st="5" end="5"/>
                                            </p:txEl>
                                          </p:spTgt>
                                        </p:tgtEl>
                                        <p:attrNameLst>
                                          <p:attrName>style.visibility</p:attrName>
                                        </p:attrNameLst>
                                      </p:cBhvr>
                                      <p:to>
                                        <p:strVal val="visible"/>
                                      </p:to>
                                    </p:set>
                                    <p:animEffect transition="in" filter="fade">
                                      <p:cBhvr>
                                        <p:cTn id="43" dur="1000"/>
                                        <p:tgtEl>
                                          <p:spTgt spid="9">
                                            <p:txEl>
                                              <p:pRg st="5" end="5"/>
                                            </p:txEl>
                                          </p:spTgt>
                                        </p:tgtEl>
                                      </p:cBhvr>
                                    </p:animEffect>
                                    <p:anim calcmode="lin" valueType="num">
                                      <p:cBhvr>
                                        <p:cTn id="44"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xit" presetSubtype="0" fill="hold" nodeType="clickEffect">
                                  <p:stCondLst>
                                    <p:cond delay="0"/>
                                  </p:stCondLst>
                                  <p:childTnLst>
                                    <p:animEffect transition="out" filter="fade">
                                      <p:cBhvr>
                                        <p:cTn id="49" dur="1000"/>
                                        <p:tgtEl>
                                          <p:spTgt spid="6"/>
                                        </p:tgtEl>
                                      </p:cBhvr>
                                    </p:animEffect>
                                    <p:anim calcmode="lin" valueType="num">
                                      <p:cBhvr>
                                        <p:cTn id="50" dur="1000"/>
                                        <p:tgtEl>
                                          <p:spTgt spid="6"/>
                                        </p:tgtEl>
                                        <p:attrNameLst>
                                          <p:attrName>ppt_x</p:attrName>
                                        </p:attrNameLst>
                                      </p:cBhvr>
                                      <p:tavLst>
                                        <p:tav tm="0">
                                          <p:val>
                                            <p:strVal val="ppt_x"/>
                                          </p:val>
                                        </p:tav>
                                        <p:tav tm="100000">
                                          <p:val>
                                            <p:strVal val="ppt_x"/>
                                          </p:val>
                                        </p:tav>
                                      </p:tavLst>
                                    </p:anim>
                                    <p:anim calcmode="lin" valueType="num">
                                      <p:cBhvr>
                                        <p:cTn id="51" dur="1000"/>
                                        <p:tgtEl>
                                          <p:spTgt spid="6"/>
                                        </p:tgtEl>
                                        <p:attrNameLst>
                                          <p:attrName>ppt_y</p:attrName>
                                        </p:attrNameLst>
                                      </p:cBhvr>
                                      <p:tavLst>
                                        <p:tav tm="0">
                                          <p:val>
                                            <p:strVal val="ppt_y"/>
                                          </p:val>
                                        </p:tav>
                                        <p:tav tm="100000">
                                          <p:val>
                                            <p:strVal val="ppt_y+.1"/>
                                          </p:val>
                                        </p:tav>
                                      </p:tavLst>
                                    </p:anim>
                                    <p:set>
                                      <p:cBhvr>
                                        <p:cTn id="52" dur="1" fill="hold">
                                          <p:stCondLst>
                                            <p:cond delay="999"/>
                                          </p:stCondLst>
                                        </p:cTn>
                                        <p:tgtEl>
                                          <p:spTgt spid="6"/>
                                        </p:tgtEl>
                                        <p:attrNameLst>
                                          <p:attrName>style.visibility</p:attrName>
                                        </p:attrNameLst>
                                      </p:cBhvr>
                                      <p:to>
                                        <p:strVal val="hidden"/>
                                      </p:to>
                                    </p:set>
                                  </p:childTnLst>
                                </p:cTn>
                              </p:par>
                              <p:par>
                                <p:cTn id="53" presetID="42" presetClass="exit" presetSubtype="0" fill="hold" nodeType="withEffect">
                                  <p:stCondLst>
                                    <p:cond delay="0"/>
                                  </p:stCondLst>
                                  <p:childTnLst>
                                    <p:animEffect transition="out" filter="fade">
                                      <p:cBhvr>
                                        <p:cTn id="54" dur="1000"/>
                                        <p:tgtEl>
                                          <p:spTgt spid="5"/>
                                        </p:tgtEl>
                                      </p:cBhvr>
                                    </p:animEffect>
                                    <p:anim calcmode="lin" valueType="num">
                                      <p:cBhvr>
                                        <p:cTn id="55" dur="1000"/>
                                        <p:tgtEl>
                                          <p:spTgt spid="5"/>
                                        </p:tgtEl>
                                        <p:attrNameLst>
                                          <p:attrName>ppt_x</p:attrName>
                                        </p:attrNameLst>
                                      </p:cBhvr>
                                      <p:tavLst>
                                        <p:tav tm="0">
                                          <p:val>
                                            <p:strVal val="ppt_x"/>
                                          </p:val>
                                        </p:tav>
                                        <p:tav tm="100000">
                                          <p:val>
                                            <p:strVal val="ppt_x"/>
                                          </p:val>
                                        </p:tav>
                                      </p:tavLst>
                                    </p:anim>
                                    <p:anim calcmode="lin" valueType="num">
                                      <p:cBhvr>
                                        <p:cTn id="56" dur="1000"/>
                                        <p:tgtEl>
                                          <p:spTgt spid="5"/>
                                        </p:tgtEl>
                                        <p:attrNameLst>
                                          <p:attrName>ppt_y</p:attrName>
                                        </p:attrNameLst>
                                      </p:cBhvr>
                                      <p:tavLst>
                                        <p:tav tm="0">
                                          <p:val>
                                            <p:strVal val="ppt_y"/>
                                          </p:val>
                                        </p:tav>
                                        <p:tav tm="100000">
                                          <p:val>
                                            <p:strVal val="ppt_y+.1"/>
                                          </p:val>
                                        </p:tav>
                                      </p:tavLst>
                                    </p:anim>
                                    <p:set>
                                      <p:cBhvr>
                                        <p:cTn id="57" dur="1" fill="hold">
                                          <p:stCondLst>
                                            <p:cond delay="999"/>
                                          </p:stCondLst>
                                        </p:cTn>
                                        <p:tgtEl>
                                          <p:spTgt spid="5"/>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1000"/>
                                        <p:tgtEl>
                                          <p:spTgt spid="3"/>
                                        </p:tgtEl>
                                      </p:cBhvr>
                                    </p:animEffect>
                                    <p:anim calcmode="lin" valueType="num">
                                      <p:cBhvr>
                                        <p:cTn id="63" dur="1000" fill="hold"/>
                                        <p:tgtEl>
                                          <p:spTgt spid="3"/>
                                        </p:tgtEl>
                                        <p:attrNameLst>
                                          <p:attrName>ppt_x</p:attrName>
                                        </p:attrNameLst>
                                      </p:cBhvr>
                                      <p:tavLst>
                                        <p:tav tm="0">
                                          <p:val>
                                            <p:strVal val="#ppt_x"/>
                                          </p:val>
                                        </p:tav>
                                        <p:tav tm="100000">
                                          <p:val>
                                            <p:strVal val="#ppt_x"/>
                                          </p:val>
                                        </p:tav>
                                      </p:tavLst>
                                    </p:anim>
                                    <p:anim calcmode="lin" valueType="num">
                                      <p:cBhvr>
                                        <p:cTn id="6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25</a:t>
            </a:fld>
            <a:endParaRPr lang="en-US" dirty="0"/>
          </a:p>
        </p:txBody>
      </p:sp>
      <p:sp>
        <p:nvSpPr>
          <p:cNvPr id="5" name="Title 1"/>
          <p:cNvSpPr>
            <a:spLocks noGrp="1"/>
          </p:cNvSpPr>
          <p:nvPr>
            <p:ph type="title"/>
          </p:nvPr>
        </p:nvSpPr>
        <p:spPr>
          <a:xfrm>
            <a:off x="541870" y="364060"/>
            <a:ext cx="8064000" cy="857250"/>
          </a:xfrm>
        </p:spPr>
        <p:txBody>
          <a:bodyPr>
            <a:normAutofit/>
          </a:bodyPr>
          <a:lstStyle/>
          <a:p>
            <a:r>
              <a:rPr lang="fr-CH" sz="2200" dirty="0" smtClean="0"/>
              <a:t>Contents</a:t>
            </a:r>
            <a:endParaRPr lang="en-GB" sz="2200" dirty="0"/>
          </a:p>
        </p:txBody>
      </p:sp>
      <p:sp>
        <p:nvSpPr>
          <p:cNvPr id="6" name="Slide Number Placeholder 2"/>
          <p:cNvSpPr txBox="1">
            <a:spLocks/>
          </p:cNvSpPr>
          <p:nvPr/>
        </p:nvSpPr>
        <p:spPr>
          <a:xfrm>
            <a:off x="6211556" y="4047937"/>
            <a:ext cx="2133600" cy="273844"/>
          </a:xfrm>
          <a:prstGeom prst="rect">
            <a:avLst/>
          </a:prstGeom>
        </p:spPr>
        <p:txBody>
          <a:bodyPr vert="horz" lIns="91440" tIns="45720" rIns="91440" bIns="45720" rtlCol="0" anchor="ctr"/>
          <a:lstStyle>
            <a:defPPr>
              <a:defRPr lang="en-US"/>
            </a:defPPr>
            <a:lvl1pPr marL="0" algn="r" defTabSz="457200" rtl="0" eaLnBrk="1" latinLnBrk="0" hangingPunct="1">
              <a:tabLst>
                <a:tab pos="1163638" algn="l"/>
              </a:tabLst>
              <a:defRPr sz="1000" kern="1200">
                <a:solidFill>
                  <a:schemeClr val="bg1">
                    <a:lumMod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D1E3EDB-D7EB-F14E-A6D1-748C03EC5EDC}" type="slidenum">
              <a:rPr lang="en-US" smtClean="0"/>
              <a:pPr/>
              <a:t>25</a:t>
            </a:fld>
            <a:endParaRPr lang="en-US" dirty="0"/>
          </a:p>
        </p:txBody>
      </p:sp>
      <p:grpSp>
        <p:nvGrpSpPr>
          <p:cNvPr id="17" name="Group 16"/>
          <p:cNvGrpSpPr/>
          <p:nvPr/>
        </p:nvGrpSpPr>
        <p:grpSpPr>
          <a:xfrm>
            <a:off x="1633010" y="964936"/>
            <a:ext cx="6199416" cy="3279857"/>
            <a:chOff x="1163322" y="581991"/>
            <a:chExt cx="6199416" cy="3279857"/>
          </a:xfrm>
        </p:grpSpPr>
        <p:sp>
          <p:nvSpPr>
            <p:cNvPr id="2" name="Rectangle 1"/>
            <p:cNvSpPr/>
            <p:nvPr/>
          </p:nvSpPr>
          <p:spPr>
            <a:xfrm>
              <a:off x="1864803" y="2216822"/>
              <a:ext cx="5497935" cy="322644"/>
            </a:xfrm>
            <a:prstGeom prst="rect">
              <a:avLst/>
            </a:prstGeom>
            <a:solidFill>
              <a:schemeClr val="bg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7" name="TextBox 6"/>
            <p:cNvSpPr txBox="1"/>
            <p:nvPr/>
          </p:nvSpPr>
          <p:spPr>
            <a:xfrm>
              <a:off x="1163322" y="581991"/>
              <a:ext cx="6035220" cy="3093154"/>
            </a:xfrm>
            <a:prstGeom prst="rect">
              <a:avLst/>
            </a:prstGeom>
            <a:noFill/>
          </p:spPr>
          <p:txBody>
            <a:bodyPr wrap="square" rtlCol="0">
              <a:spAutoFit/>
            </a:bodyPr>
            <a:lstStyle/>
            <a:p>
              <a:pPr marL="633413" lvl="1">
                <a:lnSpc>
                  <a:spcPct val="150000"/>
                </a:lnSpc>
                <a:spcBef>
                  <a:spcPts val="0"/>
                </a:spcBef>
                <a:spcAft>
                  <a:spcPts val="0"/>
                </a:spcAft>
              </a:pPr>
              <a:r>
                <a:rPr lang="en-US" sz="1600" dirty="0" smtClean="0">
                  <a:solidFill>
                    <a:srgbClr val="000000"/>
                  </a:solidFill>
                  <a:cs typeface="Arial" charset="0"/>
                </a:rPr>
                <a:t>Differentiated application process and review process</a:t>
              </a:r>
              <a:endParaRPr lang="en-US" sz="1600" dirty="0">
                <a:solidFill>
                  <a:srgbClr val="000000"/>
                </a:solidFill>
                <a:cs typeface="Arial" charset="0"/>
              </a:endParaRPr>
            </a:p>
            <a:p>
              <a:pPr marL="633413" lvl="1">
                <a:lnSpc>
                  <a:spcPct val="150000"/>
                </a:lnSpc>
                <a:spcBef>
                  <a:spcPts val="0"/>
                </a:spcBef>
                <a:spcAft>
                  <a:spcPts val="0"/>
                </a:spcAft>
              </a:pPr>
              <a:r>
                <a:rPr lang="en-US" sz="1600" dirty="0" smtClean="0">
                  <a:solidFill>
                    <a:srgbClr val="000000"/>
                  </a:solidFill>
                  <a:cs typeface="Arial" charset="0"/>
                </a:rPr>
                <a:t>Key principles and developing process</a:t>
              </a:r>
            </a:p>
            <a:p>
              <a:pPr marL="633413" lvl="1">
                <a:lnSpc>
                  <a:spcPct val="150000"/>
                </a:lnSpc>
                <a:spcBef>
                  <a:spcPts val="0"/>
                </a:spcBef>
                <a:spcAft>
                  <a:spcPts val="0"/>
                </a:spcAft>
              </a:pPr>
              <a:r>
                <a:rPr lang="en-US" sz="1600" dirty="0" smtClean="0">
                  <a:solidFill>
                    <a:srgbClr val="000000"/>
                  </a:solidFill>
                  <a:cs typeface="Arial" charset="0"/>
                </a:rPr>
                <a:t>Program Continuation</a:t>
              </a:r>
            </a:p>
            <a:p>
              <a:pPr marL="633413" lvl="1">
                <a:lnSpc>
                  <a:spcPts val="2100"/>
                </a:lnSpc>
                <a:spcBef>
                  <a:spcPts val="0"/>
                </a:spcBef>
                <a:spcAft>
                  <a:spcPts val="0"/>
                </a:spcAft>
              </a:pPr>
              <a:r>
                <a:rPr lang="en-US" sz="1600" dirty="0" smtClean="0">
                  <a:solidFill>
                    <a:srgbClr val="000000"/>
                  </a:solidFill>
                  <a:cs typeface="Arial" charset="0"/>
                </a:rPr>
                <a:t>Tailored Review</a:t>
              </a:r>
              <a:endParaRPr lang="en-US" sz="1400" dirty="0" smtClean="0">
                <a:solidFill>
                  <a:srgbClr val="000000"/>
                </a:solidFill>
                <a:cs typeface="Arial" charset="0"/>
              </a:endParaRPr>
            </a:p>
            <a:p>
              <a:pPr marL="633413" lvl="1">
                <a:lnSpc>
                  <a:spcPts val="2100"/>
                </a:lnSpc>
                <a:spcBef>
                  <a:spcPts val="0"/>
                </a:spcBef>
                <a:spcAft>
                  <a:spcPts val="0"/>
                </a:spcAft>
              </a:pPr>
              <a:r>
                <a:rPr lang="en-US" sz="1600" dirty="0" smtClean="0">
                  <a:solidFill>
                    <a:srgbClr val="000000"/>
                  </a:solidFill>
                  <a:cs typeface="Arial" charset="0"/>
                </a:rPr>
                <a:t>	</a:t>
              </a:r>
              <a:r>
                <a:rPr lang="en-US" sz="1600" dirty="0" smtClean="0">
                  <a:solidFill>
                    <a:schemeClr val="bg1">
                      <a:lumMod val="50000"/>
                    </a:schemeClr>
                  </a:solidFill>
                  <a:cs typeface="Arial" charset="0"/>
                </a:rPr>
                <a:t>Material Change</a:t>
              </a:r>
            </a:p>
            <a:p>
              <a:pPr marL="633413" lvl="1">
                <a:spcBef>
                  <a:spcPts val="0"/>
                </a:spcBef>
                <a:spcAft>
                  <a:spcPts val="0"/>
                </a:spcAft>
              </a:pPr>
              <a:r>
                <a:rPr lang="en-US" sz="1600" dirty="0" smtClean="0">
                  <a:solidFill>
                    <a:schemeClr val="bg1">
                      <a:lumMod val="50000"/>
                    </a:schemeClr>
                  </a:solidFill>
                  <a:cs typeface="Arial" charset="0"/>
                </a:rPr>
                <a:t>	Transition</a:t>
              </a:r>
            </a:p>
            <a:p>
              <a:pPr marL="633413" lvl="1">
                <a:lnSpc>
                  <a:spcPct val="150000"/>
                </a:lnSpc>
                <a:spcBef>
                  <a:spcPts val="0"/>
                </a:spcBef>
                <a:spcAft>
                  <a:spcPts val="0"/>
                </a:spcAft>
              </a:pPr>
              <a:r>
                <a:rPr lang="en-US" sz="1600" dirty="0" smtClean="0">
                  <a:solidFill>
                    <a:srgbClr val="000000"/>
                  </a:solidFill>
                  <a:cs typeface="Arial" charset="0"/>
                </a:rPr>
                <a:t>Full Review</a:t>
              </a:r>
            </a:p>
            <a:p>
              <a:pPr marL="633413" lvl="1">
                <a:lnSpc>
                  <a:spcPct val="150000"/>
                </a:lnSpc>
                <a:spcBef>
                  <a:spcPts val="0"/>
                </a:spcBef>
                <a:spcAft>
                  <a:spcPts val="0"/>
                </a:spcAft>
              </a:pPr>
              <a:r>
                <a:rPr lang="en-US" sz="1600" dirty="0" smtClean="0">
                  <a:solidFill>
                    <a:srgbClr val="000000"/>
                  </a:solidFill>
                  <a:cs typeface="Arial" charset="0"/>
                </a:rPr>
                <a:t>Core documents</a:t>
              </a:r>
            </a:p>
            <a:p>
              <a:pPr marL="633413" lvl="1">
                <a:lnSpc>
                  <a:spcPct val="150000"/>
                </a:lnSpc>
                <a:spcBef>
                  <a:spcPts val="0"/>
                </a:spcBef>
                <a:spcAft>
                  <a:spcPts val="0"/>
                </a:spcAft>
              </a:pPr>
              <a:r>
                <a:rPr lang="en-US" sz="1600" dirty="0" smtClean="0">
                  <a:solidFill>
                    <a:srgbClr val="000000"/>
                  </a:solidFill>
                  <a:cs typeface="Arial" charset="0"/>
                </a:rPr>
                <a:t>Backup</a:t>
              </a:r>
            </a:p>
          </p:txBody>
        </p:sp>
        <p:cxnSp>
          <p:nvCxnSpPr>
            <p:cNvPr id="8" name="Straight Connector 7"/>
            <p:cNvCxnSpPr/>
            <p:nvPr/>
          </p:nvCxnSpPr>
          <p:spPr>
            <a:xfrm>
              <a:off x="1163323" y="581991"/>
              <a:ext cx="6199413" cy="0"/>
            </a:xfrm>
            <a:prstGeom prst="line">
              <a:avLst/>
            </a:prstGeom>
            <a:noFill/>
            <a:ln w="28575" cap="flat" cmpd="sng" algn="ctr">
              <a:solidFill>
                <a:srgbClr val="003572"/>
              </a:solidFill>
              <a:prstDash val="solid"/>
            </a:ln>
            <a:effectLst/>
          </p:spPr>
        </p:cxnSp>
        <p:cxnSp>
          <p:nvCxnSpPr>
            <p:cNvPr id="9" name="Straight Connector 8"/>
            <p:cNvCxnSpPr/>
            <p:nvPr/>
          </p:nvCxnSpPr>
          <p:spPr>
            <a:xfrm flipV="1">
              <a:off x="1163325" y="3856624"/>
              <a:ext cx="6199413" cy="5224"/>
            </a:xfrm>
            <a:prstGeom prst="line">
              <a:avLst/>
            </a:prstGeom>
            <a:noFill/>
            <a:ln w="28575" cap="flat" cmpd="sng" algn="ctr">
              <a:solidFill>
                <a:srgbClr val="003572"/>
              </a:solidFill>
              <a:prstDash val="solid"/>
            </a:ln>
            <a:effectLst/>
          </p:spPr>
        </p:cxnSp>
        <p:sp>
          <p:nvSpPr>
            <p:cNvPr id="10" name="Oval 9"/>
            <p:cNvSpPr/>
            <p:nvPr/>
          </p:nvSpPr>
          <p:spPr>
            <a:xfrm>
              <a:off x="1322170" y="636809"/>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1</a:t>
              </a:r>
              <a:endParaRPr lang="en-GB" sz="1400" kern="0" dirty="0">
                <a:solidFill>
                  <a:sysClr val="window" lastClr="FFFFFF"/>
                </a:solidFill>
                <a:latin typeface="Arial"/>
                <a:ea typeface="SimHei"/>
                <a:cs typeface="Arial"/>
              </a:endParaRPr>
            </a:p>
          </p:txBody>
        </p:sp>
        <p:sp>
          <p:nvSpPr>
            <p:cNvPr id="11" name="Oval 10"/>
            <p:cNvSpPr/>
            <p:nvPr/>
          </p:nvSpPr>
          <p:spPr>
            <a:xfrm>
              <a:off x="1322170" y="1010691"/>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2</a:t>
              </a:r>
              <a:endParaRPr lang="en-GB" sz="1400" kern="0" dirty="0">
                <a:solidFill>
                  <a:sysClr val="window" lastClr="FFFFFF"/>
                </a:solidFill>
                <a:latin typeface="Arial"/>
                <a:ea typeface="SimHei"/>
                <a:cs typeface="Arial"/>
              </a:endParaRPr>
            </a:p>
          </p:txBody>
        </p:sp>
        <p:sp>
          <p:nvSpPr>
            <p:cNvPr id="12" name="Oval 11"/>
            <p:cNvSpPr/>
            <p:nvPr/>
          </p:nvSpPr>
          <p:spPr>
            <a:xfrm>
              <a:off x="1322170" y="137557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3</a:t>
              </a:r>
              <a:endParaRPr lang="en-GB" sz="1400" kern="0" dirty="0">
                <a:solidFill>
                  <a:sysClr val="window" lastClr="FFFFFF"/>
                </a:solidFill>
                <a:latin typeface="Arial"/>
                <a:ea typeface="SimHei"/>
                <a:cs typeface="Arial"/>
              </a:endParaRPr>
            </a:p>
          </p:txBody>
        </p:sp>
        <p:sp>
          <p:nvSpPr>
            <p:cNvPr id="13" name="Oval 12"/>
            <p:cNvSpPr/>
            <p:nvPr/>
          </p:nvSpPr>
          <p:spPr>
            <a:xfrm>
              <a:off x="1322170" y="1725034"/>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4</a:t>
              </a:r>
              <a:endParaRPr lang="en-GB" sz="1400" kern="0" dirty="0">
                <a:solidFill>
                  <a:sysClr val="window" lastClr="FFFFFF"/>
                </a:solidFill>
                <a:latin typeface="Arial"/>
                <a:ea typeface="SimHei"/>
                <a:cs typeface="Arial"/>
              </a:endParaRPr>
            </a:p>
          </p:txBody>
        </p:sp>
        <p:sp>
          <p:nvSpPr>
            <p:cNvPr id="14" name="Oval 13"/>
            <p:cNvSpPr/>
            <p:nvPr/>
          </p:nvSpPr>
          <p:spPr>
            <a:xfrm>
              <a:off x="1322170" y="253174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5</a:t>
              </a:r>
              <a:endParaRPr lang="en-GB" sz="1400" kern="0" dirty="0">
                <a:solidFill>
                  <a:sysClr val="window" lastClr="FFFFFF"/>
                </a:solidFill>
                <a:latin typeface="Arial"/>
                <a:ea typeface="SimHei"/>
                <a:cs typeface="Arial"/>
              </a:endParaRPr>
            </a:p>
          </p:txBody>
        </p:sp>
        <p:sp>
          <p:nvSpPr>
            <p:cNvPr id="15" name="Oval 14"/>
            <p:cNvSpPr/>
            <p:nvPr/>
          </p:nvSpPr>
          <p:spPr>
            <a:xfrm>
              <a:off x="1322170" y="2945138"/>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6</a:t>
              </a:r>
              <a:endParaRPr lang="en-GB" sz="1400" kern="0" dirty="0">
                <a:solidFill>
                  <a:sysClr val="window" lastClr="FFFFFF"/>
                </a:solidFill>
                <a:latin typeface="Arial"/>
                <a:ea typeface="SimHei"/>
                <a:cs typeface="Arial"/>
              </a:endParaRPr>
            </a:p>
          </p:txBody>
        </p:sp>
        <p:sp>
          <p:nvSpPr>
            <p:cNvPr id="21" name="Oval 20"/>
            <p:cNvSpPr/>
            <p:nvPr/>
          </p:nvSpPr>
          <p:spPr>
            <a:xfrm>
              <a:off x="1322170" y="3319866"/>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7</a:t>
              </a:r>
              <a:endParaRPr lang="en-GB" sz="1400" kern="0" dirty="0">
                <a:solidFill>
                  <a:sysClr val="window" lastClr="FFFFFF"/>
                </a:solidFill>
                <a:latin typeface="Arial"/>
                <a:ea typeface="SimHei"/>
                <a:cs typeface="Arial"/>
              </a:endParaRPr>
            </a:p>
          </p:txBody>
        </p:sp>
      </p:grpSp>
    </p:spTree>
    <p:custDataLst>
      <p:tags r:id="rId1"/>
    </p:custDataLst>
    <p:extLst>
      <p:ext uri="{BB962C8B-B14F-4D97-AF65-F5344CB8AC3E}">
        <p14:creationId xmlns:p14="http://schemas.microsoft.com/office/powerpoint/2010/main" val="30997913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267384"/>
            <a:ext cx="8064000" cy="488822"/>
          </a:xfrm>
        </p:spPr>
        <p:txBody>
          <a:bodyPr/>
          <a:lstStyle/>
          <a:p>
            <a:r>
              <a:rPr lang="en-US" dirty="0" smtClean="0"/>
              <a:t>Key principles of the funding request </a:t>
            </a:r>
            <a:endParaRPr lang="en-GB" dirty="0"/>
          </a:p>
        </p:txBody>
      </p:sp>
      <p:sp>
        <p:nvSpPr>
          <p:cNvPr id="3" name="Content Placeholder 2"/>
          <p:cNvSpPr>
            <a:spLocks noGrp="1"/>
          </p:cNvSpPr>
          <p:nvPr>
            <p:ph idx="1"/>
          </p:nvPr>
        </p:nvSpPr>
        <p:spPr>
          <a:xfrm>
            <a:off x="453711" y="1009297"/>
            <a:ext cx="7757228" cy="3391236"/>
          </a:xfrm>
        </p:spPr>
        <p:txBody>
          <a:bodyPr>
            <a:normAutofit fontScale="85000" lnSpcReduction="20000"/>
          </a:bodyPr>
          <a:lstStyle/>
          <a:p>
            <a:pPr marL="285750" indent="-285750">
              <a:lnSpc>
                <a:spcPct val="100000"/>
              </a:lnSpc>
              <a:buFont typeface="Arial" panose="020B0604020202020204" pitchFamily="34" charset="0"/>
              <a:buChar char="•"/>
            </a:pPr>
            <a:r>
              <a:rPr lang="en-US" sz="1700" dirty="0" smtClean="0">
                <a:solidFill>
                  <a:srgbClr val="003F72"/>
                </a:solidFill>
              </a:rPr>
              <a:t>Approach</a:t>
            </a:r>
            <a:r>
              <a:rPr lang="en-US" sz="1700" dirty="0" smtClean="0"/>
              <a:t>: Disease components receiving their final round of transition funding and those projected to become high income countries</a:t>
            </a:r>
            <a:r>
              <a:rPr lang="en-US" sz="1700" dirty="0"/>
              <a:t>. Based on the Sustainability, Transition and Co-financing (STC) </a:t>
            </a:r>
            <a:r>
              <a:rPr lang="en-US" sz="1700" dirty="0">
                <a:solidFill>
                  <a:schemeClr val="tx1">
                    <a:lumMod val="50000"/>
                    <a:lumOff val="50000"/>
                  </a:schemeClr>
                </a:solidFill>
                <a:hlinkClick r:id="rId4"/>
              </a:rPr>
              <a:t>policy</a:t>
            </a:r>
            <a:endParaRPr lang="en-US" sz="1700" dirty="0">
              <a:solidFill>
                <a:schemeClr val="tx1">
                  <a:lumMod val="50000"/>
                  <a:lumOff val="50000"/>
                </a:schemeClr>
              </a:solidFill>
            </a:endParaRPr>
          </a:p>
          <a:p>
            <a:pPr>
              <a:lnSpc>
                <a:spcPct val="100000"/>
              </a:lnSpc>
            </a:pPr>
            <a:endParaRPr lang="en-US" sz="1700" dirty="0" smtClean="0"/>
          </a:p>
          <a:p>
            <a:pPr marL="285750" indent="-285750">
              <a:lnSpc>
                <a:spcPct val="100000"/>
              </a:lnSpc>
              <a:buFont typeface="Arial" panose="020B0604020202020204" pitchFamily="34" charset="0"/>
              <a:buChar char="•"/>
            </a:pPr>
            <a:r>
              <a:rPr lang="en-US" sz="1700" dirty="0" smtClean="0">
                <a:solidFill>
                  <a:schemeClr val="tx2"/>
                </a:solidFill>
              </a:rPr>
              <a:t>Tailored: </a:t>
            </a:r>
            <a:r>
              <a:rPr lang="en-US" sz="1700" dirty="0" smtClean="0"/>
              <a:t>Application materials completely tailored to transition activities.</a:t>
            </a:r>
          </a:p>
          <a:p>
            <a:pPr>
              <a:lnSpc>
                <a:spcPct val="100000"/>
              </a:lnSpc>
            </a:pPr>
            <a:endParaRPr lang="en-US" sz="1700" dirty="0" smtClean="0"/>
          </a:p>
          <a:p>
            <a:pPr marL="285750" indent="-285750">
              <a:lnSpc>
                <a:spcPct val="100000"/>
              </a:lnSpc>
              <a:buFont typeface="Arial" panose="020B0604020202020204" pitchFamily="34" charset="0"/>
              <a:buChar char="•"/>
            </a:pPr>
            <a:r>
              <a:rPr lang="en-US" sz="1700" dirty="0" smtClean="0">
                <a:solidFill>
                  <a:schemeClr val="tx2"/>
                </a:solidFill>
              </a:rPr>
              <a:t>Based on</a:t>
            </a:r>
            <a:r>
              <a:rPr lang="en-US" sz="1700" dirty="0" smtClean="0"/>
              <a:t>: Country-level activities in the </a:t>
            </a:r>
            <a:r>
              <a:rPr lang="en-US" sz="1700" b="1" dirty="0" smtClean="0"/>
              <a:t>Transition Work Plan</a:t>
            </a:r>
            <a:r>
              <a:rPr lang="en-US" sz="1700" dirty="0"/>
              <a:t> </a:t>
            </a:r>
            <a:r>
              <a:rPr lang="en-US" sz="1700" dirty="0" smtClean="0"/>
              <a:t>(required) or </a:t>
            </a:r>
            <a:r>
              <a:rPr lang="en-US" sz="1700" b="1" dirty="0" smtClean="0"/>
              <a:t>National Strategic Plan</a:t>
            </a:r>
          </a:p>
          <a:p>
            <a:pPr>
              <a:lnSpc>
                <a:spcPct val="100000"/>
              </a:lnSpc>
            </a:pPr>
            <a:endParaRPr lang="en-US" sz="1700" dirty="0" smtClean="0"/>
          </a:p>
          <a:p>
            <a:pPr marL="285750" indent="-285750">
              <a:lnSpc>
                <a:spcPct val="100000"/>
              </a:lnSpc>
              <a:buFont typeface="Arial" panose="020B0604020202020204" pitchFamily="34" charset="0"/>
              <a:buChar char="•"/>
            </a:pPr>
            <a:r>
              <a:rPr lang="en-US" sz="1700" dirty="0">
                <a:solidFill>
                  <a:schemeClr val="tx2"/>
                </a:solidFill>
              </a:rPr>
              <a:t>Identifies: </a:t>
            </a:r>
            <a:r>
              <a:rPr lang="en-US" sz="1700" dirty="0"/>
              <a:t>Gaps and challenges based on </a:t>
            </a:r>
            <a:r>
              <a:rPr lang="en-US" sz="1700" b="1" dirty="0"/>
              <a:t>Transition </a:t>
            </a:r>
            <a:r>
              <a:rPr lang="en-US" sz="1700" b="1" dirty="0" smtClean="0"/>
              <a:t>Readiness Assessment or equivalent or </a:t>
            </a:r>
            <a:r>
              <a:rPr lang="en-US" sz="1700" b="1" dirty="0"/>
              <a:t>National Strategic Plan</a:t>
            </a:r>
            <a:r>
              <a:rPr lang="en-US" sz="1700" dirty="0" smtClean="0"/>
              <a:t>.</a:t>
            </a:r>
          </a:p>
          <a:p>
            <a:pPr marL="285750" indent="-285750">
              <a:lnSpc>
                <a:spcPct val="100000"/>
              </a:lnSpc>
              <a:buFont typeface="Arial" panose="020B0604020202020204" pitchFamily="34" charset="0"/>
              <a:buChar char="•"/>
            </a:pPr>
            <a:endParaRPr lang="en-US" sz="1700" dirty="0" smtClean="0"/>
          </a:p>
          <a:p>
            <a:pPr marL="285750" indent="-285750">
              <a:lnSpc>
                <a:spcPct val="100000"/>
              </a:lnSpc>
              <a:buFont typeface="Arial" panose="020B0604020202020204" pitchFamily="34" charset="0"/>
              <a:buChar char="•"/>
            </a:pPr>
            <a:r>
              <a:rPr lang="en-US" sz="1700" dirty="0">
                <a:solidFill>
                  <a:schemeClr val="tx2"/>
                </a:solidFill>
              </a:rPr>
              <a:t>Focus: </a:t>
            </a:r>
            <a:r>
              <a:rPr lang="en-US" sz="1700" dirty="0"/>
              <a:t>Priority needs and investments that address transition and sustainability bottlenecks, as well as key and vulnerable populations</a:t>
            </a:r>
            <a:r>
              <a:rPr lang="en-US" sz="1700" dirty="0" smtClean="0"/>
              <a:t>.</a:t>
            </a:r>
          </a:p>
          <a:p>
            <a:pPr marL="285750" indent="-285750">
              <a:lnSpc>
                <a:spcPct val="100000"/>
              </a:lnSpc>
              <a:buFont typeface="Arial" panose="020B0604020202020204" pitchFamily="34" charset="0"/>
              <a:buChar char="•"/>
            </a:pPr>
            <a:endParaRPr lang="en-US" sz="1700" dirty="0"/>
          </a:p>
          <a:p>
            <a:pPr marL="285750" indent="-285750">
              <a:buFont typeface="Arial" panose="020B0604020202020204" pitchFamily="34" charset="0"/>
              <a:buChar char="•"/>
            </a:pPr>
            <a:r>
              <a:rPr lang="en-US" dirty="0" smtClean="0">
                <a:solidFill>
                  <a:schemeClr val="tx2"/>
                </a:solidFill>
              </a:rPr>
              <a:t>Mandatory </a:t>
            </a:r>
            <a:r>
              <a:rPr lang="en-US" dirty="0">
                <a:solidFill>
                  <a:schemeClr val="tx2"/>
                </a:solidFill>
              </a:rPr>
              <a:t>section on prioritized above allocation request in funding request.</a:t>
            </a:r>
          </a:p>
          <a:p>
            <a:pPr marL="548550" lvl="3" indent="-285750">
              <a:buFont typeface="Arial" panose="020B0604020202020204" pitchFamily="34" charset="0"/>
              <a:buChar char="•"/>
            </a:pPr>
            <a:r>
              <a:rPr lang="en-US" dirty="0">
                <a:solidFill>
                  <a:schemeClr val="tx1"/>
                </a:solidFill>
              </a:rPr>
              <a:t>All applicants are requested to submit  an above allocation request which represents at least 30% of the within allocation amount.</a:t>
            </a:r>
          </a:p>
          <a:p>
            <a:pPr marL="285750" indent="-285750">
              <a:lnSpc>
                <a:spcPct val="100000"/>
              </a:lnSpc>
              <a:buFont typeface="Arial" panose="020B0604020202020204" pitchFamily="34" charset="0"/>
              <a:buChar char="•"/>
            </a:pPr>
            <a:endParaRPr lang="en-US" sz="1700" dirty="0"/>
          </a:p>
          <a:p>
            <a:pPr marL="285750" indent="-285750">
              <a:lnSpc>
                <a:spcPct val="100000"/>
              </a:lnSpc>
              <a:buFont typeface="Arial" panose="020B0604020202020204" pitchFamily="34" charset="0"/>
              <a:buChar char="•"/>
            </a:pPr>
            <a:endParaRPr lang="en-GB" dirty="0"/>
          </a:p>
        </p:txBody>
      </p:sp>
      <p:sp>
        <p:nvSpPr>
          <p:cNvPr id="4" name="Slide Number Placeholder 3"/>
          <p:cNvSpPr>
            <a:spLocks noGrp="1"/>
          </p:cNvSpPr>
          <p:nvPr>
            <p:ph type="sldNum" sz="quarter" idx="12"/>
          </p:nvPr>
        </p:nvSpPr>
        <p:spPr/>
        <p:txBody>
          <a:bodyPr/>
          <a:lstStyle/>
          <a:p>
            <a:fld id="{1D1E3EDB-D7EB-F14E-A6D1-748C03EC5EDC}" type="slidenum">
              <a:rPr lang="en-US" smtClean="0"/>
              <a:t>26</a:t>
            </a:fld>
            <a:endParaRPr lang="en-US" dirty="0"/>
          </a:p>
        </p:txBody>
      </p:sp>
      <p:sp>
        <p:nvSpPr>
          <p:cNvPr id="11" name="TextBox 10"/>
          <p:cNvSpPr txBox="1"/>
          <p:nvPr/>
        </p:nvSpPr>
        <p:spPr>
          <a:xfrm>
            <a:off x="453711" y="571540"/>
            <a:ext cx="1569660" cy="369332"/>
          </a:xfrm>
          <a:prstGeom prst="rect">
            <a:avLst/>
          </a:prstGeom>
          <a:noFill/>
        </p:spPr>
        <p:txBody>
          <a:bodyPr wrap="none" rtlCol="0">
            <a:spAutoFit/>
          </a:bodyPr>
          <a:lstStyle/>
          <a:p>
            <a:r>
              <a:rPr lang="en-US" dirty="0" smtClean="0">
                <a:solidFill>
                  <a:schemeClr val="bg1">
                    <a:lumMod val="65000"/>
                  </a:schemeClr>
                </a:solidFill>
              </a:rPr>
              <a:t>What is new?</a:t>
            </a:r>
            <a:endParaRPr lang="en-GB" dirty="0">
              <a:solidFill>
                <a:schemeClr val="bg1">
                  <a:lumMod val="65000"/>
                </a:schemeClr>
              </a:solidFill>
            </a:endParaRPr>
          </a:p>
        </p:txBody>
      </p:sp>
    </p:spTree>
    <p:custDataLst>
      <p:tags r:id="rId1"/>
    </p:custDataLst>
    <p:extLst>
      <p:ext uri="{BB962C8B-B14F-4D97-AF65-F5344CB8AC3E}">
        <p14:creationId xmlns:p14="http://schemas.microsoft.com/office/powerpoint/2010/main" val="5543820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dirty="0" smtClean="0"/>
              <a:t>Tailored to transition application form</a:t>
            </a:r>
            <a:br>
              <a:rPr lang="en-US" dirty="0" smtClean="0"/>
            </a:br>
            <a:r>
              <a:rPr lang="en-US" sz="2000" dirty="0" smtClean="0">
                <a:solidFill>
                  <a:schemeClr val="tx1">
                    <a:lumMod val="65000"/>
                    <a:lumOff val="35000"/>
                  </a:schemeClr>
                </a:solidFill>
              </a:rPr>
              <a:t>Overview</a:t>
            </a:r>
            <a:endParaRPr lang="en-GB" dirty="0">
              <a:solidFill>
                <a:schemeClr val="tx1">
                  <a:lumMod val="65000"/>
                  <a:lumOff val="35000"/>
                </a:schemeClr>
              </a:solidFill>
            </a:endParaRPr>
          </a:p>
        </p:txBody>
      </p:sp>
      <p:sp>
        <p:nvSpPr>
          <p:cNvPr id="8" name="Content Placeholder 7"/>
          <p:cNvSpPr>
            <a:spLocks noGrp="1"/>
          </p:cNvSpPr>
          <p:nvPr>
            <p:ph idx="1"/>
          </p:nvPr>
        </p:nvSpPr>
        <p:spPr>
          <a:xfrm>
            <a:off x="228600" y="1376046"/>
            <a:ext cx="5270241" cy="3394472"/>
          </a:xfrm>
        </p:spPr>
        <p:txBody>
          <a:bodyPr>
            <a:normAutofit/>
          </a:bodyPr>
          <a:lstStyle/>
          <a:p>
            <a:r>
              <a:rPr lang="en-US" sz="1600" dirty="0" smtClean="0">
                <a:solidFill>
                  <a:schemeClr val="tx2"/>
                </a:solidFill>
              </a:rPr>
              <a:t>	Designed to</a:t>
            </a:r>
            <a:r>
              <a:rPr lang="en-US" sz="1600" dirty="0" smtClean="0"/>
              <a:t>:</a:t>
            </a:r>
          </a:p>
          <a:p>
            <a:pPr marL="800100" lvl="4" indent="-342900">
              <a:lnSpc>
                <a:spcPct val="150000"/>
              </a:lnSpc>
              <a:buFont typeface="+mj-lt"/>
              <a:buAutoNum type="arabicPeriod"/>
            </a:pPr>
            <a:r>
              <a:rPr lang="en-US" sz="1400" dirty="0" smtClean="0">
                <a:solidFill>
                  <a:schemeClr val="tx1">
                    <a:lumMod val="65000"/>
                    <a:lumOff val="35000"/>
                  </a:schemeClr>
                </a:solidFill>
              </a:rPr>
              <a:t>Understand the country context and assess the response to date</a:t>
            </a:r>
          </a:p>
          <a:p>
            <a:pPr marL="800100" lvl="4" indent="-342900">
              <a:lnSpc>
                <a:spcPct val="150000"/>
              </a:lnSpc>
              <a:buFont typeface="+mj-lt"/>
              <a:buAutoNum type="arabicPeriod"/>
            </a:pPr>
            <a:r>
              <a:rPr lang="en-US" sz="1400" dirty="0" smtClean="0">
                <a:solidFill>
                  <a:schemeClr val="tx1">
                    <a:lumMod val="65000"/>
                    <a:lumOff val="35000"/>
                  </a:schemeClr>
                </a:solidFill>
              </a:rPr>
              <a:t>Define the key transition gaps and funding landscape</a:t>
            </a:r>
          </a:p>
          <a:p>
            <a:pPr marL="800100" lvl="4" indent="-342900">
              <a:lnSpc>
                <a:spcPct val="150000"/>
              </a:lnSpc>
              <a:buFont typeface="+mj-lt"/>
              <a:buAutoNum type="arabicPeriod"/>
            </a:pPr>
            <a:r>
              <a:rPr lang="en-US" sz="1400" dirty="0" smtClean="0">
                <a:solidFill>
                  <a:schemeClr val="tx1">
                    <a:lumMod val="65000"/>
                    <a:lumOff val="35000"/>
                  </a:schemeClr>
                </a:solidFill>
              </a:rPr>
              <a:t>Prioritize transition needs and choose best interventions for ensure effective transition</a:t>
            </a:r>
          </a:p>
          <a:p>
            <a:pPr marL="800100" lvl="4" indent="-342900">
              <a:lnSpc>
                <a:spcPct val="150000"/>
              </a:lnSpc>
              <a:buFont typeface="+mj-lt"/>
              <a:buAutoNum type="arabicPeriod"/>
            </a:pPr>
            <a:r>
              <a:rPr lang="en-US" sz="1400" dirty="0" smtClean="0">
                <a:solidFill>
                  <a:schemeClr val="tx1">
                    <a:lumMod val="65000"/>
                    <a:lumOff val="35000"/>
                  </a:schemeClr>
                </a:solidFill>
              </a:rPr>
              <a:t>Ensure appropriate operationalization and risk mitigation</a:t>
            </a:r>
          </a:p>
          <a:p>
            <a:pPr marL="800100" lvl="4" indent="-342900">
              <a:lnSpc>
                <a:spcPct val="150000"/>
              </a:lnSpc>
              <a:buFont typeface="+mj-lt"/>
              <a:buAutoNum type="arabicPeriod"/>
            </a:pPr>
            <a:r>
              <a:rPr lang="en-US" sz="1400" dirty="0" smtClean="0">
                <a:solidFill>
                  <a:schemeClr val="tx1">
                    <a:lumMod val="65000"/>
                    <a:lumOff val="35000"/>
                  </a:schemeClr>
                </a:solidFill>
              </a:rPr>
              <a:t>Determine further prioritization in case additional resources become available</a:t>
            </a:r>
          </a:p>
          <a:p>
            <a:endParaRPr lang="en-US" sz="800" dirty="0" smtClean="0"/>
          </a:p>
        </p:txBody>
      </p:sp>
      <p:sp>
        <p:nvSpPr>
          <p:cNvPr id="4" name="Slide Number Placeholder 3"/>
          <p:cNvSpPr>
            <a:spLocks noGrp="1"/>
          </p:cNvSpPr>
          <p:nvPr>
            <p:ph type="sldNum" sz="quarter" idx="12"/>
          </p:nvPr>
        </p:nvSpPr>
        <p:spPr/>
        <p:txBody>
          <a:bodyPr/>
          <a:lstStyle/>
          <a:p>
            <a:fld id="{1D1E3EDB-D7EB-F14E-A6D1-748C03EC5EDC}" type="slidenum">
              <a:rPr lang="en-US" smtClean="0"/>
              <a:t>27</a:t>
            </a:fld>
            <a:endParaRPr lang="en-US" dirty="0"/>
          </a:p>
        </p:txBody>
      </p:sp>
      <p:pic>
        <p:nvPicPr>
          <p:cNvPr id="2" name="Picture 1"/>
          <p:cNvPicPr>
            <a:picLocks noChangeAspect="1"/>
          </p:cNvPicPr>
          <p:nvPr/>
        </p:nvPicPr>
        <p:blipFill rotWithShape="1">
          <a:blip r:embed="rId3"/>
          <a:srcRect l="18838" t="17592" r="60347" b="6851"/>
          <a:stretch/>
        </p:blipFill>
        <p:spPr>
          <a:xfrm>
            <a:off x="5848350" y="669075"/>
            <a:ext cx="3106386" cy="3893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3699464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13732" y="438048"/>
            <a:ext cx="4975685" cy="857250"/>
          </a:xfrm>
        </p:spPr>
        <p:txBody>
          <a:bodyPr>
            <a:normAutofit fontScale="90000"/>
          </a:bodyPr>
          <a:lstStyle/>
          <a:p>
            <a:r>
              <a:rPr lang="en-US" sz="2700" dirty="0" smtClean="0"/>
              <a:t>Tailored to transition application form </a:t>
            </a:r>
            <a:r>
              <a:rPr lang="en-US" dirty="0" smtClean="0"/>
              <a:t/>
            </a:r>
            <a:br>
              <a:rPr lang="en-US" dirty="0" smtClean="0"/>
            </a:br>
            <a:r>
              <a:rPr lang="en-US" sz="2000" dirty="0" smtClean="0">
                <a:solidFill>
                  <a:schemeClr val="tx1">
                    <a:lumMod val="65000"/>
                    <a:lumOff val="35000"/>
                  </a:schemeClr>
                </a:solidFill>
              </a:rPr>
              <a:t>Section 1</a:t>
            </a:r>
            <a:endParaRPr lang="en-GB" sz="2000" dirty="0">
              <a:solidFill>
                <a:schemeClr val="tx1">
                  <a:lumMod val="65000"/>
                  <a:lumOff val="35000"/>
                </a:schemeClr>
              </a:solidFill>
            </a:endParaRPr>
          </a:p>
        </p:txBody>
      </p:sp>
      <p:sp>
        <p:nvSpPr>
          <p:cNvPr id="8" name="Content Placeholder 7"/>
          <p:cNvSpPr>
            <a:spLocks noGrp="1"/>
          </p:cNvSpPr>
          <p:nvPr>
            <p:ph idx="1"/>
          </p:nvPr>
        </p:nvSpPr>
        <p:spPr>
          <a:xfrm>
            <a:off x="297545" y="1231277"/>
            <a:ext cx="4628900" cy="3311236"/>
          </a:xfrm>
        </p:spPr>
        <p:txBody>
          <a:bodyPr>
            <a:noAutofit/>
          </a:bodyPr>
          <a:lstStyle/>
          <a:p>
            <a:pPr marL="285750" indent="-285750">
              <a:lnSpc>
                <a:spcPct val="100000"/>
              </a:lnSpc>
              <a:buFont typeface="Arial" panose="020B0604020202020204" pitchFamily="34" charset="0"/>
              <a:buChar char="•"/>
            </a:pPr>
            <a:r>
              <a:rPr lang="en-US" sz="1500" dirty="0" smtClean="0"/>
              <a:t>Points out </a:t>
            </a:r>
            <a:r>
              <a:rPr lang="en-US" sz="1500" dirty="0"/>
              <a:t>to </a:t>
            </a:r>
            <a:r>
              <a:rPr lang="en-US" sz="1500" dirty="0" smtClean="0"/>
              <a:t>pertinent epidemiological and programmatic context.</a:t>
            </a:r>
          </a:p>
          <a:p>
            <a:pPr marL="285750" indent="-285750">
              <a:lnSpc>
                <a:spcPct val="100000"/>
              </a:lnSpc>
              <a:buFont typeface="Arial" panose="020B0604020202020204" pitchFamily="34" charset="0"/>
              <a:buChar char="•"/>
            </a:pPr>
            <a:endParaRPr lang="en-US" sz="1500" dirty="0" smtClean="0"/>
          </a:p>
          <a:p>
            <a:pPr marL="285750" indent="-285750">
              <a:lnSpc>
                <a:spcPct val="100000"/>
              </a:lnSpc>
              <a:buFont typeface="Arial" panose="020B0604020202020204" pitchFamily="34" charset="0"/>
              <a:buChar char="•"/>
            </a:pPr>
            <a:r>
              <a:rPr lang="en-US" sz="1500" dirty="0" smtClean="0"/>
              <a:t>Highlights </a:t>
            </a:r>
            <a:r>
              <a:rPr lang="en-US" sz="1500" dirty="0"/>
              <a:t>what the National Strategic Plan (NSP) </a:t>
            </a:r>
            <a:r>
              <a:rPr lang="en-US" sz="1500" dirty="0" smtClean="0"/>
              <a:t>is, </a:t>
            </a:r>
            <a:r>
              <a:rPr lang="en-US" sz="1500" dirty="0"/>
              <a:t>aiming to achieve in response to the epidemiological context, including aspects </a:t>
            </a:r>
            <a:r>
              <a:rPr lang="en-US" sz="1500" dirty="0" smtClean="0"/>
              <a:t>that relate </a:t>
            </a:r>
            <a:r>
              <a:rPr lang="en-US" sz="1500" dirty="0"/>
              <a:t>to sustainability and </a:t>
            </a:r>
            <a:r>
              <a:rPr lang="en-US" sz="1500" dirty="0" smtClean="0"/>
              <a:t>transition.</a:t>
            </a:r>
          </a:p>
          <a:p>
            <a:pPr>
              <a:lnSpc>
                <a:spcPct val="100000"/>
              </a:lnSpc>
            </a:pPr>
            <a:endParaRPr lang="en-US" sz="1500" dirty="0" smtClean="0"/>
          </a:p>
          <a:p>
            <a:pPr marL="285750" indent="-285750">
              <a:lnSpc>
                <a:spcPct val="100000"/>
              </a:lnSpc>
              <a:buFont typeface="Arial" panose="020B0604020202020204" pitchFamily="34" charset="0"/>
              <a:buChar char="•"/>
            </a:pPr>
            <a:r>
              <a:rPr lang="en-US" sz="1500" dirty="0"/>
              <a:t>P</a:t>
            </a:r>
            <a:r>
              <a:rPr lang="en-US" sz="1500" dirty="0" smtClean="0"/>
              <a:t>rovides a description of the key transition gaps/challenges. </a:t>
            </a:r>
          </a:p>
          <a:p>
            <a:pPr marL="285750" indent="-285750">
              <a:lnSpc>
                <a:spcPct val="100000"/>
              </a:lnSpc>
              <a:buFont typeface="Arial" panose="020B0604020202020204" pitchFamily="34" charset="0"/>
              <a:buChar char="•"/>
            </a:pPr>
            <a:endParaRPr lang="en-US" sz="1500" dirty="0"/>
          </a:p>
          <a:p>
            <a:pPr marL="285750" indent="-285750">
              <a:lnSpc>
                <a:spcPct val="100000"/>
              </a:lnSpc>
              <a:buFont typeface="Arial" panose="020B0604020202020204" pitchFamily="34" charset="0"/>
              <a:buChar char="•"/>
            </a:pPr>
            <a:r>
              <a:rPr lang="en-US" sz="1500" dirty="0" smtClean="0"/>
              <a:t>Inclusivity and multi-stakeholder engagement </a:t>
            </a:r>
            <a:endParaRPr lang="en-US" sz="1500" dirty="0"/>
          </a:p>
          <a:p>
            <a:pPr marL="285750" indent="-285750">
              <a:lnSpc>
                <a:spcPct val="100000"/>
              </a:lnSpc>
              <a:buFont typeface="Arial" panose="020B0604020202020204" pitchFamily="34" charset="0"/>
              <a:buChar char="•"/>
            </a:pPr>
            <a:endParaRPr lang="en-US" sz="1500" dirty="0" smtClean="0"/>
          </a:p>
          <a:p>
            <a:pPr marL="285750" indent="-285750">
              <a:lnSpc>
                <a:spcPct val="100000"/>
              </a:lnSpc>
              <a:buFont typeface="Arial" panose="020B0604020202020204" pitchFamily="34" charset="0"/>
              <a:buChar char="•"/>
            </a:pPr>
            <a:r>
              <a:rPr lang="en-US" sz="1500" dirty="0" smtClean="0"/>
              <a:t>Past </a:t>
            </a:r>
            <a:r>
              <a:rPr lang="en-US" sz="1500" dirty="0"/>
              <a:t>implementation and lessons-learned from Global Fund grants and other donors</a:t>
            </a:r>
            <a:endParaRPr lang="en-GB" sz="1500" dirty="0"/>
          </a:p>
          <a:p>
            <a:pPr marL="285750" indent="-285750">
              <a:lnSpc>
                <a:spcPct val="100000"/>
              </a:lnSpc>
              <a:buFont typeface="Arial" panose="020B0604020202020204" pitchFamily="34" charset="0"/>
              <a:buChar char="•"/>
            </a:pPr>
            <a:endParaRPr lang="en-GB" sz="1500" dirty="0"/>
          </a:p>
        </p:txBody>
      </p:sp>
      <p:sp>
        <p:nvSpPr>
          <p:cNvPr id="4" name="Slide Number Placeholder 3"/>
          <p:cNvSpPr>
            <a:spLocks noGrp="1"/>
          </p:cNvSpPr>
          <p:nvPr>
            <p:ph type="sldNum" sz="quarter" idx="12"/>
          </p:nvPr>
        </p:nvSpPr>
        <p:spPr/>
        <p:txBody>
          <a:bodyPr/>
          <a:lstStyle/>
          <a:p>
            <a:fld id="{1D1E3EDB-D7EB-F14E-A6D1-748C03EC5EDC}" type="slidenum">
              <a:rPr lang="en-US" smtClean="0"/>
              <a:t>28</a:t>
            </a:fld>
            <a:endParaRPr lang="en-US" dirty="0"/>
          </a:p>
        </p:txBody>
      </p:sp>
      <p:pic>
        <p:nvPicPr>
          <p:cNvPr id="5" name="Picture 4"/>
          <p:cNvPicPr>
            <a:picLocks noChangeAspect="1"/>
          </p:cNvPicPr>
          <p:nvPr/>
        </p:nvPicPr>
        <p:blipFill rotWithShape="1">
          <a:blip r:embed="rId4"/>
          <a:srcRect l="18838" t="16482" r="59860" b="6482"/>
          <a:stretch/>
        </p:blipFill>
        <p:spPr>
          <a:xfrm>
            <a:off x="5521036" y="452175"/>
            <a:ext cx="3622964" cy="4306151"/>
          </a:xfrm>
          <a:prstGeom prst="rect">
            <a:avLst/>
          </a:prstGeom>
        </p:spPr>
      </p:pic>
    </p:spTree>
    <p:custDataLst>
      <p:tags r:id="rId1"/>
    </p:custDataLst>
    <p:extLst>
      <p:ext uri="{BB962C8B-B14F-4D97-AF65-F5344CB8AC3E}">
        <p14:creationId xmlns:p14="http://schemas.microsoft.com/office/powerpoint/2010/main" val="12950904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450000"/>
            <a:ext cx="4831361" cy="857250"/>
          </a:xfrm>
        </p:spPr>
        <p:txBody>
          <a:bodyPr>
            <a:normAutofit fontScale="90000"/>
          </a:bodyPr>
          <a:lstStyle/>
          <a:p>
            <a:r>
              <a:rPr lang="en-US" sz="2700" dirty="0" smtClean="0"/>
              <a:t>Tailored to transition application form </a:t>
            </a:r>
            <a:r>
              <a:rPr lang="en-US" dirty="0" smtClean="0"/>
              <a:t/>
            </a:r>
            <a:br>
              <a:rPr lang="en-US" dirty="0" smtClean="0"/>
            </a:br>
            <a:r>
              <a:rPr lang="en-US" sz="2000" dirty="0" smtClean="0">
                <a:solidFill>
                  <a:schemeClr val="tx1">
                    <a:lumMod val="65000"/>
                    <a:lumOff val="35000"/>
                  </a:schemeClr>
                </a:solidFill>
              </a:rPr>
              <a:t>Section 2</a:t>
            </a:r>
            <a:endParaRPr lang="en-GB" sz="2000" dirty="0">
              <a:solidFill>
                <a:schemeClr val="tx1">
                  <a:lumMod val="65000"/>
                  <a:lumOff val="35000"/>
                </a:schemeClr>
              </a:solidFill>
            </a:endParaRPr>
          </a:p>
        </p:txBody>
      </p:sp>
      <p:sp>
        <p:nvSpPr>
          <p:cNvPr id="4" name="Slide Number Placeholder 3"/>
          <p:cNvSpPr>
            <a:spLocks noGrp="1"/>
          </p:cNvSpPr>
          <p:nvPr>
            <p:ph type="sldNum" sz="quarter" idx="12"/>
          </p:nvPr>
        </p:nvSpPr>
        <p:spPr/>
        <p:txBody>
          <a:bodyPr/>
          <a:lstStyle/>
          <a:p>
            <a:fld id="{1D1E3EDB-D7EB-F14E-A6D1-748C03EC5EDC}" type="slidenum">
              <a:rPr lang="en-US" smtClean="0"/>
              <a:t>29</a:t>
            </a:fld>
            <a:endParaRPr lang="en-US" dirty="0"/>
          </a:p>
        </p:txBody>
      </p:sp>
      <p:pic>
        <p:nvPicPr>
          <p:cNvPr id="7" name="Picture 6"/>
          <p:cNvPicPr>
            <a:picLocks noChangeAspect="1"/>
          </p:cNvPicPr>
          <p:nvPr/>
        </p:nvPicPr>
        <p:blipFill rotWithShape="1">
          <a:blip r:embed="rId3"/>
          <a:srcRect l="17864" t="15538" r="59424" b="11631"/>
          <a:stretch/>
        </p:blipFill>
        <p:spPr>
          <a:xfrm>
            <a:off x="5537200" y="679548"/>
            <a:ext cx="3515634" cy="39780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Content Placeholder 7"/>
          <p:cNvSpPr txBox="1">
            <a:spLocks/>
          </p:cNvSpPr>
          <p:nvPr/>
        </p:nvSpPr>
        <p:spPr>
          <a:xfrm>
            <a:off x="436090" y="1663700"/>
            <a:ext cx="4831361" cy="3479800"/>
          </a:xfrm>
          <a:prstGeom prst="rect">
            <a:avLst/>
          </a:prstGeom>
        </p:spPr>
        <p:txBody>
          <a:bodyPr vert="horz" lIns="0" tIns="0" rIns="0" bIns="45720" rtlCol="0">
            <a:normAutofit/>
          </a:bodyPr>
          <a:lstStyle>
            <a:lvl1pPr marL="0" indent="0" algn="l" defTabSz="457200" rtl="0" eaLnBrk="1" latinLnBrk="0" hangingPunct="1">
              <a:lnSpc>
                <a:spcPts val="1900"/>
              </a:lnSpc>
              <a:spcBef>
                <a:spcPts val="0"/>
              </a:spcBef>
              <a:buFontTx/>
              <a:buNone/>
              <a:defRPr sz="1800" kern="1200" baseline="0">
                <a:solidFill>
                  <a:schemeClr val="tx1"/>
                </a:solidFill>
                <a:latin typeface="+mn-lt"/>
                <a:ea typeface="+mn-ea"/>
                <a:cs typeface="+mn-cs"/>
              </a:defRPr>
            </a:lvl1pPr>
            <a:lvl2pPr marL="0" indent="0" algn="l" defTabSz="457200" rtl="0" eaLnBrk="1" latinLnBrk="0" hangingPunct="1">
              <a:lnSpc>
                <a:spcPts val="1900"/>
              </a:lnSpc>
              <a:spcBef>
                <a:spcPts val="0"/>
              </a:spcBef>
              <a:buFontTx/>
              <a:buNone/>
              <a:defRPr sz="1800" kern="1200">
                <a:solidFill>
                  <a:schemeClr val="tx1">
                    <a:lumMod val="50000"/>
                    <a:lumOff val="50000"/>
                  </a:schemeClr>
                </a:solidFill>
                <a:latin typeface="Arial"/>
                <a:ea typeface="+mn-ea"/>
                <a:cs typeface="+mn-cs"/>
              </a:defRPr>
            </a:lvl2pPr>
            <a:lvl3pPr marL="0" indent="0" algn="l" defTabSz="457200" rtl="0" eaLnBrk="1" latinLnBrk="0" hangingPunct="1">
              <a:lnSpc>
                <a:spcPts val="1700"/>
              </a:lnSpc>
              <a:spcBef>
                <a:spcPts val="0"/>
              </a:spcBef>
              <a:buFontTx/>
              <a:buNone/>
              <a:defRPr sz="1600" kern="1200" baseline="0">
                <a:solidFill>
                  <a:schemeClr val="tx1"/>
                </a:solidFill>
                <a:latin typeface="Arial"/>
                <a:ea typeface="+mn-ea"/>
                <a:cs typeface="+mn-cs"/>
              </a:defRPr>
            </a:lvl3pPr>
            <a:lvl4pPr marL="262800" indent="-136800" algn="l" defTabSz="457200" rtl="0" eaLnBrk="1" latinLnBrk="0" hangingPunct="1">
              <a:spcBef>
                <a:spcPts val="0"/>
              </a:spcBef>
              <a:buFont typeface="Lucida Grande"/>
              <a:buChar char="&gt;"/>
              <a:defRPr sz="1600" kern="1200" baseline="0">
                <a:solidFill>
                  <a:schemeClr val="tx1">
                    <a:lumMod val="50000"/>
                    <a:lumOff val="50000"/>
                  </a:schemeClr>
                </a:solidFill>
                <a:latin typeface="Arial"/>
                <a:ea typeface="+mn-ea"/>
                <a:cs typeface="+mn-cs"/>
              </a:defRPr>
            </a:lvl4pPr>
            <a:lvl5pPr marL="457200" indent="-136800" algn="l" defTabSz="457200" rtl="0" eaLnBrk="1" latinLnBrk="0" hangingPunct="1">
              <a:lnSpc>
                <a:spcPts val="1400"/>
              </a:lnSpc>
              <a:spcBef>
                <a:spcPts val="0"/>
              </a:spcBef>
              <a:buFont typeface="Arial"/>
              <a:buChar char="–"/>
              <a:defRPr sz="1200" kern="1200" baseline="0">
                <a:solidFill>
                  <a:schemeClr val="tx1">
                    <a:lumMod val="50000"/>
                    <a:lumOff val="50000"/>
                  </a:schemeClr>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lnSpc>
                <a:spcPct val="100000"/>
              </a:lnSpc>
              <a:buFont typeface="Arial" panose="020B0604020202020204" pitchFamily="34" charset="0"/>
              <a:buChar char="•"/>
            </a:pPr>
            <a:r>
              <a:rPr lang="en-US" sz="1500" dirty="0" smtClean="0"/>
              <a:t>Applicant’s request within the allocation amount and how the investment addresses priority transition challenges and maintains resilient health systems and sustainable disease responses.</a:t>
            </a:r>
          </a:p>
          <a:p>
            <a:pPr>
              <a:lnSpc>
                <a:spcPct val="100000"/>
              </a:lnSpc>
            </a:pPr>
            <a:endParaRPr lang="en-US" sz="1500" dirty="0" smtClean="0"/>
          </a:p>
          <a:p>
            <a:pPr marL="285750" indent="-285750">
              <a:lnSpc>
                <a:spcPct val="100000"/>
              </a:lnSpc>
              <a:buFont typeface="Arial" panose="020B0604020202020204" pitchFamily="34" charset="0"/>
              <a:buChar char="•"/>
            </a:pPr>
            <a:r>
              <a:rPr lang="en-US" sz="1500" dirty="0" smtClean="0"/>
              <a:t>Describes how interventions, for which funding is requested, will ensure effective transition from Global Fund financing, the sustainability of the national program, and the gains achieved with the support of the Global Fund at the end of the grant period.</a:t>
            </a:r>
          </a:p>
          <a:p>
            <a:pPr marL="285750" indent="-285750">
              <a:lnSpc>
                <a:spcPct val="100000"/>
              </a:lnSpc>
              <a:buFont typeface="Arial" panose="020B0604020202020204" pitchFamily="34" charset="0"/>
              <a:buChar char="•"/>
            </a:pPr>
            <a:endParaRPr lang="en-US" sz="1500" dirty="0" smtClean="0"/>
          </a:p>
          <a:p>
            <a:pPr marL="285750" indent="-285750">
              <a:buFont typeface="Arial" panose="020B0604020202020204" pitchFamily="34" charset="0"/>
              <a:buChar char="•"/>
            </a:pPr>
            <a:endParaRPr lang="en-US" sz="1500" dirty="0" smtClean="0"/>
          </a:p>
          <a:p>
            <a:pPr marL="285750" indent="-285750">
              <a:buFont typeface="Arial" panose="020B0604020202020204" pitchFamily="34" charset="0"/>
              <a:buChar char="•"/>
            </a:pPr>
            <a:endParaRPr lang="en-GB" sz="1400" dirty="0"/>
          </a:p>
        </p:txBody>
      </p:sp>
    </p:spTree>
    <p:custDataLst>
      <p:tags r:id="rId1"/>
    </p:custDataLst>
    <p:extLst>
      <p:ext uri="{BB962C8B-B14F-4D97-AF65-F5344CB8AC3E}">
        <p14:creationId xmlns:p14="http://schemas.microsoft.com/office/powerpoint/2010/main" val="14801824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30</a:t>
            </a:fld>
            <a:endParaRPr lang="en-US" dirty="0"/>
          </a:p>
        </p:txBody>
      </p:sp>
      <p:pic>
        <p:nvPicPr>
          <p:cNvPr id="5" name="Picture 4"/>
          <p:cNvPicPr>
            <a:picLocks noChangeAspect="1"/>
          </p:cNvPicPr>
          <p:nvPr/>
        </p:nvPicPr>
        <p:blipFill rotWithShape="1">
          <a:blip r:embed="rId3"/>
          <a:srcRect l="17864" t="39444" r="59738" b="43148"/>
          <a:stretch/>
        </p:blipFill>
        <p:spPr>
          <a:xfrm>
            <a:off x="5455250" y="182040"/>
            <a:ext cx="3386653" cy="861480"/>
          </a:xfrm>
          <a:prstGeom prst="rect">
            <a:avLst/>
          </a:prstGeom>
        </p:spPr>
      </p:pic>
      <p:pic>
        <p:nvPicPr>
          <p:cNvPr id="6" name="Picture 5"/>
          <p:cNvPicPr>
            <a:picLocks noChangeAspect="1"/>
          </p:cNvPicPr>
          <p:nvPr/>
        </p:nvPicPr>
        <p:blipFill rotWithShape="1">
          <a:blip r:embed="rId4"/>
          <a:srcRect l="19843" t="15605" r="61309" b="6756"/>
          <a:stretch/>
        </p:blipFill>
        <p:spPr>
          <a:xfrm>
            <a:off x="5610354" y="1043520"/>
            <a:ext cx="3076446" cy="4099980"/>
          </a:xfrm>
          <a:prstGeom prst="rect">
            <a:avLst/>
          </a:prstGeom>
        </p:spPr>
      </p:pic>
      <p:sp>
        <p:nvSpPr>
          <p:cNvPr id="7" name="Title 1"/>
          <p:cNvSpPr>
            <a:spLocks noGrp="1"/>
          </p:cNvSpPr>
          <p:nvPr>
            <p:ph type="title"/>
          </p:nvPr>
        </p:nvSpPr>
        <p:spPr>
          <a:xfrm>
            <a:off x="546337" y="399200"/>
            <a:ext cx="4831361" cy="857250"/>
          </a:xfrm>
        </p:spPr>
        <p:txBody>
          <a:bodyPr>
            <a:normAutofit fontScale="90000"/>
          </a:bodyPr>
          <a:lstStyle/>
          <a:p>
            <a:r>
              <a:rPr lang="en-US" dirty="0" smtClean="0"/>
              <a:t>Tailored to transition application form </a:t>
            </a:r>
            <a:br>
              <a:rPr lang="en-US" dirty="0" smtClean="0"/>
            </a:br>
            <a:r>
              <a:rPr lang="en-US" sz="2000" dirty="0" smtClean="0">
                <a:solidFill>
                  <a:schemeClr val="tx1">
                    <a:lumMod val="65000"/>
                    <a:lumOff val="35000"/>
                  </a:schemeClr>
                </a:solidFill>
              </a:rPr>
              <a:t>Section 3</a:t>
            </a:r>
            <a:endParaRPr lang="en-GB" sz="2000" dirty="0">
              <a:solidFill>
                <a:schemeClr val="tx1">
                  <a:lumMod val="65000"/>
                  <a:lumOff val="35000"/>
                </a:schemeClr>
              </a:solidFill>
            </a:endParaRPr>
          </a:p>
        </p:txBody>
      </p:sp>
      <p:sp>
        <p:nvSpPr>
          <p:cNvPr id="8" name="Content Placeholder 7"/>
          <p:cNvSpPr txBox="1">
            <a:spLocks/>
          </p:cNvSpPr>
          <p:nvPr/>
        </p:nvSpPr>
        <p:spPr>
          <a:xfrm>
            <a:off x="386835" y="1214120"/>
            <a:ext cx="5223519" cy="3879851"/>
          </a:xfrm>
          <a:prstGeom prst="rect">
            <a:avLst/>
          </a:prstGeom>
          <a:solidFill>
            <a:schemeClr val="bg1"/>
          </a:solidFill>
        </p:spPr>
        <p:txBody>
          <a:bodyPr vert="horz" lIns="0" tIns="0" rIns="0" bIns="45720" rtlCol="0">
            <a:normAutofit/>
          </a:bodyPr>
          <a:lstStyle>
            <a:lvl1pPr marL="0" indent="0" algn="l" defTabSz="457200" rtl="0" eaLnBrk="1" latinLnBrk="0" hangingPunct="1">
              <a:lnSpc>
                <a:spcPts val="1900"/>
              </a:lnSpc>
              <a:spcBef>
                <a:spcPts val="0"/>
              </a:spcBef>
              <a:buFontTx/>
              <a:buNone/>
              <a:defRPr sz="1800" kern="1200" baseline="0">
                <a:solidFill>
                  <a:schemeClr val="tx1"/>
                </a:solidFill>
                <a:latin typeface="+mn-lt"/>
                <a:ea typeface="+mn-ea"/>
                <a:cs typeface="+mn-cs"/>
              </a:defRPr>
            </a:lvl1pPr>
            <a:lvl2pPr marL="0" indent="0" algn="l" defTabSz="457200" rtl="0" eaLnBrk="1" latinLnBrk="0" hangingPunct="1">
              <a:lnSpc>
                <a:spcPts val="1900"/>
              </a:lnSpc>
              <a:spcBef>
                <a:spcPts val="0"/>
              </a:spcBef>
              <a:buFontTx/>
              <a:buNone/>
              <a:defRPr sz="1800" kern="1200">
                <a:solidFill>
                  <a:schemeClr val="tx1">
                    <a:lumMod val="50000"/>
                    <a:lumOff val="50000"/>
                  </a:schemeClr>
                </a:solidFill>
                <a:latin typeface="Arial"/>
                <a:ea typeface="+mn-ea"/>
                <a:cs typeface="+mn-cs"/>
              </a:defRPr>
            </a:lvl2pPr>
            <a:lvl3pPr marL="0" indent="0" algn="l" defTabSz="457200" rtl="0" eaLnBrk="1" latinLnBrk="0" hangingPunct="1">
              <a:lnSpc>
                <a:spcPts val="1700"/>
              </a:lnSpc>
              <a:spcBef>
                <a:spcPts val="0"/>
              </a:spcBef>
              <a:buFontTx/>
              <a:buNone/>
              <a:defRPr sz="1600" kern="1200" baseline="0">
                <a:solidFill>
                  <a:schemeClr val="tx1"/>
                </a:solidFill>
                <a:latin typeface="Arial"/>
                <a:ea typeface="+mn-ea"/>
                <a:cs typeface="+mn-cs"/>
              </a:defRPr>
            </a:lvl3pPr>
            <a:lvl4pPr marL="262800" indent="-136800" algn="l" defTabSz="457200" rtl="0" eaLnBrk="1" latinLnBrk="0" hangingPunct="1">
              <a:spcBef>
                <a:spcPts val="0"/>
              </a:spcBef>
              <a:buFont typeface="Lucida Grande"/>
              <a:buChar char="&gt;"/>
              <a:defRPr sz="1600" kern="1200" baseline="0">
                <a:solidFill>
                  <a:schemeClr val="tx1">
                    <a:lumMod val="50000"/>
                    <a:lumOff val="50000"/>
                  </a:schemeClr>
                </a:solidFill>
                <a:latin typeface="Arial"/>
                <a:ea typeface="+mn-ea"/>
                <a:cs typeface="+mn-cs"/>
              </a:defRPr>
            </a:lvl4pPr>
            <a:lvl5pPr marL="457200" indent="-136800" algn="l" defTabSz="457200" rtl="0" eaLnBrk="1" latinLnBrk="0" hangingPunct="1">
              <a:lnSpc>
                <a:spcPts val="1400"/>
              </a:lnSpc>
              <a:spcBef>
                <a:spcPts val="0"/>
              </a:spcBef>
              <a:buFont typeface="Arial"/>
              <a:buChar char="–"/>
              <a:defRPr sz="1200" kern="1200" baseline="0">
                <a:solidFill>
                  <a:schemeClr val="tx1">
                    <a:lumMod val="50000"/>
                    <a:lumOff val="50000"/>
                  </a:schemeClr>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lnSpc>
                <a:spcPct val="100000"/>
              </a:lnSpc>
              <a:buFont typeface="Arial" panose="020B0604020202020204" pitchFamily="34" charset="0"/>
              <a:buChar char="•"/>
            </a:pPr>
            <a:r>
              <a:rPr lang="en-US" sz="1400" dirty="0" smtClean="0"/>
              <a:t>It requests information on the proposed implementation arrangements for this funding request and identified risks and mitigating measures.</a:t>
            </a:r>
          </a:p>
          <a:p>
            <a:pPr marL="285750" indent="-285750">
              <a:lnSpc>
                <a:spcPct val="100000"/>
              </a:lnSpc>
              <a:buFont typeface="Arial" panose="020B0604020202020204" pitchFamily="34" charset="0"/>
              <a:buChar char="•"/>
            </a:pPr>
            <a:endParaRPr lang="en-US" sz="1400" dirty="0" smtClean="0"/>
          </a:p>
          <a:p>
            <a:pPr marL="285750" indent="-285750">
              <a:lnSpc>
                <a:spcPct val="100000"/>
              </a:lnSpc>
              <a:buFont typeface="Arial" panose="020B0604020202020204" pitchFamily="34" charset="0"/>
              <a:buChar char="•"/>
            </a:pPr>
            <a:r>
              <a:rPr lang="en-US" sz="1400" dirty="0" smtClean="0"/>
              <a:t>Implementation arrangement summary</a:t>
            </a:r>
          </a:p>
          <a:p>
            <a:pPr marL="548550" lvl="3" indent="-285750">
              <a:buFont typeface="Arial" panose="020B0604020202020204" pitchFamily="34" charset="0"/>
              <a:buChar char="•"/>
            </a:pPr>
            <a:r>
              <a:rPr lang="en-US" sz="1200" dirty="0" smtClean="0">
                <a:solidFill>
                  <a:schemeClr val="tx1">
                    <a:lumMod val="65000"/>
                    <a:lumOff val="35000"/>
                  </a:schemeClr>
                </a:solidFill>
              </a:rPr>
              <a:t>Applicant </a:t>
            </a:r>
            <a:r>
              <a:rPr lang="en-US" sz="1200" dirty="0">
                <a:solidFill>
                  <a:schemeClr val="tx1">
                    <a:lumMod val="65000"/>
                    <a:lumOff val="35000"/>
                  </a:schemeClr>
                </a:solidFill>
              </a:rPr>
              <a:t>should explain how the key PR functions will be incorporated into national TORs and structures by the end of the grant</a:t>
            </a:r>
            <a:r>
              <a:rPr lang="en-US" sz="1200" dirty="0" smtClean="0">
                <a:solidFill>
                  <a:schemeClr val="tx1">
                    <a:lumMod val="65000"/>
                    <a:lumOff val="35000"/>
                  </a:schemeClr>
                </a:solidFill>
              </a:rPr>
              <a:t>.</a:t>
            </a:r>
          </a:p>
          <a:p>
            <a:pPr lvl="3" indent="0">
              <a:buNone/>
            </a:pPr>
            <a:endParaRPr lang="en-US" sz="1200" dirty="0">
              <a:solidFill>
                <a:schemeClr val="tx1">
                  <a:lumMod val="65000"/>
                  <a:lumOff val="35000"/>
                </a:schemeClr>
              </a:solidFill>
            </a:endParaRPr>
          </a:p>
          <a:p>
            <a:pPr marL="285750" indent="-285750">
              <a:lnSpc>
                <a:spcPct val="100000"/>
              </a:lnSpc>
              <a:buFont typeface="Arial" panose="020B0604020202020204" pitchFamily="34" charset="0"/>
              <a:buChar char="•"/>
            </a:pPr>
            <a:r>
              <a:rPr lang="en-US" sz="1400" dirty="0" smtClean="0"/>
              <a:t>Key implementation risks</a:t>
            </a:r>
          </a:p>
          <a:p>
            <a:pPr marL="548550" lvl="3" indent="-285750">
              <a:buFont typeface="Arial" panose="020B0604020202020204" pitchFamily="34" charset="0"/>
              <a:buChar char="•"/>
            </a:pPr>
            <a:r>
              <a:rPr lang="en-US" sz="1200" dirty="0" smtClean="0"/>
              <a:t>Describe the key risks identified through the Transition Readiness Assessment or equivalent analysis and as part of the Country Dialogue process.</a:t>
            </a:r>
          </a:p>
          <a:p>
            <a:pPr marL="548550" lvl="3" indent="-285750">
              <a:buFont typeface="Arial" panose="020B0604020202020204" pitchFamily="34" charset="0"/>
              <a:buChar char="•"/>
            </a:pPr>
            <a:r>
              <a:rPr lang="en-US" sz="1200" dirty="0" smtClean="0"/>
              <a:t>Include external risks that may have negative or unintended consequences on program implementation and performance. </a:t>
            </a:r>
          </a:p>
          <a:p>
            <a:pPr marL="285750" indent="-285750">
              <a:lnSpc>
                <a:spcPct val="100000"/>
              </a:lnSpc>
              <a:buFont typeface="Arial" panose="020B0604020202020204" pitchFamily="34" charset="0"/>
              <a:buChar char="•"/>
            </a:pPr>
            <a:endParaRPr lang="en-US" sz="1400" dirty="0" smtClean="0"/>
          </a:p>
          <a:p>
            <a:pPr marL="285750" indent="-285750">
              <a:buFont typeface="Arial" panose="020B0604020202020204" pitchFamily="34" charset="0"/>
              <a:buChar char="•"/>
            </a:pPr>
            <a:endParaRPr lang="en-US" sz="1400" dirty="0" smtClean="0"/>
          </a:p>
          <a:p>
            <a:pPr marL="285750" indent="-285750">
              <a:buFont typeface="Arial" panose="020B0604020202020204" pitchFamily="34" charset="0"/>
              <a:buChar char="•"/>
            </a:pPr>
            <a:endParaRPr lang="en-GB" sz="1400" dirty="0"/>
          </a:p>
        </p:txBody>
      </p:sp>
    </p:spTree>
    <p:custDataLst>
      <p:tags r:id="rId1"/>
    </p:custDataLst>
    <p:extLst>
      <p:ext uri="{BB962C8B-B14F-4D97-AF65-F5344CB8AC3E}">
        <p14:creationId xmlns:p14="http://schemas.microsoft.com/office/powerpoint/2010/main" val="36052967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31</a:t>
            </a:fld>
            <a:endParaRPr lang="en-US" dirty="0"/>
          </a:p>
        </p:txBody>
      </p:sp>
      <p:pic>
        <p:nvPicPr>
          <p:cNvPr id="5" name="Picture 4"/>
          <p:cNvPicPr>
            <a:picLocks noChangeAspect="1"/>
          </p:cNvPicPr>
          <p:nvPr/>
        </p:nvPicPr>
        <p:blipFill rotWithShape="1">
          <a:blip r:embed="rId3"/>
          <a:srcRect l="19945" t="15000" r="61322" b="6955"/>
          <a:stretch/>
        </p:blipFill>
        <p:spPr>
          <a:xfrm>
            <a:off x="5907314" y="450000"/>
            <a:ext cx="2960914" cy="4054454"/>
          </a:xfrm>
          <a:prstGeom prst="rect">
            <a:avLst/>
          </a:prstGeom>
        </p:spPr>
      </p:pic>
      <p:sp>
        <p:nvSpPr>
          <p:cNvPr id="6" name="Title 1"/>
          <p:cNvSpPr>
            <a:spLocks noGrp="1"/>
          </p:cNvSpPr>
          <p:nvPr>
            <p:ph type="title"/>
          </p:nvPr>
        </p:nvSpPr>
        <p:spPr>
          <a:xfrm>
            <a:off x="478314" y="335700"/>
            <a:ext cx="4831361" cy="857250"/>
          </a:xfrm>
        </p:spPr>
        <p:txBody>
          <a:bodyPr>
            <a:normAutofit fontScale="90000"/>
          </a:bodyPr>
          <a:lstStyle/>
          <a:p>
            <a:r>
              <a:rPr lang="en-US" dirty="0" smtClean="0"/>
              <a:t>Tailored to transition application form </a:t>
            </a:r>
            <a:br>
              <a:rPr lang="en-US" dirty="0" smtClean="0"/>
            </a:br>
            <a:r>
              <a:rPr lang="en-US" sz="2000" dirty="0" smtClean="0">
                <a:solidFill>
                  <a:schemeClr val="tx1">
                    <a:lumMod val="65000"/>
                    <a:lumOff val="35000"/>
                  </a:schemeClr>
                </a:solidFill>
              </a:rPr>
              <a:t>Section 4</a:t>
            </a:r>
            <a:endParaRPr lang="en-GB" sz="2000" dirty="0">
              <a:solidFill>
                <a:schemeClr val="tx1">
                  <a:lumMod val="65000"/>
                  <a:lumOff val="35000"/>
                </a:schemeClr>
              </a:solidFill>
            </a:endParaRPr>
          </a:p>
        </p:txBody>
      </p:sp>
      <p:sp>
        <p:nvSpPr>
          <p:cNvPr id="7" name="Content Placeholder 7"/>
          <p:cNvSpPr txBox="1">
            <a:spLocks/>
          </p:cNvSpPr>
          <p:nvPr/>
        </p:nvSpPr>
        <p:spPr>
          <a:xfrm>
            <a:off x="384975" y="1007402"/>
            <a:ext cx="5463375" cy="3879851"/>
          </a:xfrm>
          <a:prstGeom prst="rect">
            <a:avLst/>
          </a:prstGeom>
          <a:noFill/>
        </p:spPr>
        <p:txBody>
          <a:bodyPr vert="horz" lIns="0" tIns="0" rIns="0" bIns="45720" rtlCol="0">
            <a:normAutofit/>
          </a:bodyPr>
          <a:lstStyle>
            <a:lvl1pPr marL="0" indent="0" algn="l" defTabSz="457200" rtl="0" eaLnBrk="1" latinLnBrk="0" hangingPunct="1">
              <a:lnSpc>
                <a:spcPts val="1900"/>
              </a:lnSpc>
              <a:spcBef>
                <a:spcPts val="0"/>
              </a:spcBef>
              <a:buFontTx/>
              <a:buNone/>
              <a:defRPr sz="1800" kern="1200" baseline="0">
                <a:solidFill>
                  <a:schemeClr val="tx1"/>
                </a:solidFill>
                <a:latin typeface="+mn-lt"/>
                <a:ea typeface="+mn-ea"/>
                <a:cs typeface="+mn-cs"/>
              </a:defRPr>
            </a:lvl1pPr>
            <a:lvl2pPr marL="0" indent="0" algn="l" defTabSz="457200" rtl="0" eaLnBrk="1" latinLnBrk="0" hangingPunct="1">
              <a:lnSpc>
                <a:spcPts val="1900"/>
              </a:lnSpc>
              <a:spcBef>
                <a:spcPts val="0"/>
              </a:spcBef>
              <a:buFontTx/>
              <a:buNone/>
              <a:defRPr sz="1800" kern="1200">
                <a:solidFill>
                  <a:schemeClr val="tx1">
                    <a:lumMod val="50000"/>
                    <a:lumOff val="50000"/>
                  </a:schemeClr>
                </a:solidFill>
                <a:latin typeface="Arial"/>
                <a:ea typeface="+mn-ea"/>
                <a:cs typeface="+mn-cs"/>
              </a:defRPr>
            </a:lvl2pPr>
            <a:lvl3pPr marL="0" indent="0" algn="l" defTabSz="457200" rtl="0" eaLnBrk="1" latinLnBrk="0" hangingPunct="1">
              <a:lnSpc>
                <a:spcPts val="1700"/>
              </a:lnSpc>
              <a:spcBef>
                <a:spcPts val="0"/>
              </a:spcBef>
              <a:buFontTx/>
              <a:buNone/>
              <a:defRPr sz="1600" kern="1200" baseline="0">
                <a:solidFill>
                  <a:schemeClr val="tx1"/>
                </a:solidFill>
                <a:latin typeface="Arial"/>
                <a:ea typeface="+mn-ea"/>
                <a:cs typeface="+mn-cs"/>
              </a:defRPr>
            </a:lvl3pPr>
            <a:lvl4pPr marL="262800" indent="-136800" algn="l" defTabSz="457200" rtl="0" eaLnBrk="1" latinLnBrk="0" hangingPunct="1">
              <a:spcBef>
                <a:spcPts val="0"/>
              </a:spcBef>
              <a:buFont typeface="Lucida Grande"/>
              <a:buChar char="&gt;"/>
              <a:defRPr sz="1600" kern="1200" baseline="0">
                <a:solidFill>
                  <a:schemeClr val="tx1">
                    <a:lumMod val="50000"/>
                    <a:lumOff val="50000"/>
                  </a:schemeClr>
                </a:solidFill>
                <a:latin typeface="Arial"/>
                <a:ea typeface="+mn-ea"/>
                <a:cs typeface="+mn-cs"/>
              </a:defRPr>
            </a:lvl4pPr>
            <a:lvl5pPr marL="457200" indent="-136800" algn="l" defTabSz="457200" rtl="0" eaLnBrk="1" latinLnBrk="0" hangingPunct="1">
              <a:lnSpc>
                <a:spcPts val="1400"/>
              </a:lnSpc>
              <a:spcBef>
                <a:spcPts val="0"/>
              </a:spcBef>
              <a:buFont typeface="Arial"/>
              <a:buChar char="–"/>
              <a:defRPr sz="1200" kern="1200" baseline="0">
                <a:solidFill>
                  <a:schemeClr val="tx1">
                    <a:lumMod val="50000"/>
                    <a:lumOff val="50000"/>
                  </a:schemeClr>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lnSpc>
                <a:spcPct val="100000"/>
              </a:lnSpc>
              <a:buFont typeface="Arial" panose="020B0604020202020204" pitchFamily="34" charset="0"/>
              <a:buChar char="•"/>
            </a:pPr>
            <a:r>
              <a:rPr lang="en-US" sz="1400" dirty="0" smtClean="0"/>
              <a:t>Provides an outline of the key review objectives for applicants to assess:</a:t>
            </a:r>
          </a:p>
          <a:p>
            <a:pPr marL="742950" lvl="4" indent="-285750">
              <a:lnSpc>
                <a:spcPct val="110000"/>
              </a:lnSpc>
              <a:buFont typeface="Arial" panose="020B0604020202020204" pitchFamily="34" charset="0"/>
              <a:buChar char="•"/>
            </a:pPr>
            <a:r>
              <a:rPr lang="en-US" sz="1000" dirty="0" smtClean="0">
                <a:solidFill>
                  <a:schemeClr val="tx1">
                    <a:lumMod val="65000"/>
                    <a:lumOff val="35000"/>
                  </a:schemeClr>
                </a:solidFill>
              </a:rPr>
              <a:t>Trends and actions for increasing government expenditure on health to meet universal health coverage goals and objectives.</a:t>
            </a:r>
          </a:p>
          <a:p>
            <a:pPr marL="742950" lvl="4" indent="-285750">
              <a:lnSpc>
                <a:spcPct val="110000"/>
              </a:lnSpc>
              <a:buFont typeface="Arial" panose="020B0604020202020204" pitchFamily="34" charset="0"/>
              <a:buChar char="•"/>
            </a:pPr>
            <a:r>
              <a:rPr lang="en-US" sz="1000" dirty="0" smtClean="0">
                <a:solidFill>
                  <a:schemeClr val="tx1">
                    <a:lumMod val="65000"/>
                    <a:lumOff val="35000"/>
                  </a:schemeClr>
                </a:solidFill>
              </a:rPr>
              <a:t>Realization of co-financing commitments of the previous allocation cycle.</a:t>
            </a:r>
          </a:p>
          <a:p>
            <a:pPr marL="742950" lvl="4" indent="-285750">
              <a:lnSpc>
                <a:spcPct val="110000"/>
              </a:lnSpc>
              <a:buFont typeface="Arial" panose="020B0604020202020204" pitchFamily="34" charset="0"/>
              <a:buChar char="•"/>
            </a:pPr>
            <a:r>
              <a:rPr lang="en-US" sz="1000" dirty="0" smtClean="0">
                <a:solidFill>
                  <a:schemeClr val="tx1">
                    <a:lumMod val="65000"/>
                    <a:lumOff val="35000"/>
                  </a:schemeClr>
                </a:solidFill>
              </a:rPr>
              <a:t>Funding landscape.</a:t>
            </a:r>
          </a:p>
          <a:p>
            <a:pPr marL="742950" lvl="4" indent="-285750">
              <a:lnSpc>
                <a:spcPct val="110000"/>
              </a:lnSpc>
              <a:buFont typeface="Arial" panose="020B0604020202020204" pitchFamily="34" charset="0"/>
              <a:buChar char="•"/>
            </a:pPr>
            <a:r>
              <a:rPr lang="en-US" sz="1000" dirty="0" smtClean="0">
                <a:solidFill>
                  <a:schemeClr val="tx1">
                    <a:lumMod val="65000"/>
                    <a:lumOff val="35000"/>
                  </a:schemeClr>
                </a:solidFill>
              </a:rPr>
              <a:t>Domestic commitments in the next allocation cycle meet the minimum requirement to access the co-financing incentive.</a:t>
            </a:r>
          </a:p>
          <a:p>
            <a:pPr marL="742950" lvl="4" indent="-285750">
              <a:lnSpc>
                <a:spcPct val="110000"/>
              </a:lnSpc>
              <a:buFont typeface="Arial" panose="020B0604020202020204" pitchFamily="34" charset="0"/>
              <a:buChar char="•"/>
            </a:pPr>
            <a:r>
              <a:rPr lang="en-US" sz="1000" dirty="0" smtClean="0">
                <a:solidFill>
                  <a:schemeClr val="tx1">
                    <a:lumMod val="65000"/>
                    <a:lumOff val="35000"/>
                  </a:schemeClr>
                </a:solidFill>
              </a:rPr>
              <a:t>Longer term sustainability.</a:t>
            </a:r>
          </a:p>
          <a:p>
            <a:pPr marL="742950" lvl="4" indent="-285750">
              <a:lnSpc>
                <a:spcPct val="110000"/>
              </a:lnSpc>
              <a:buFont typeface="Arial" panose="020B0604020202020204" pitchFamily="34" charset="0"/>
              <a:buChar char="•"/>
            </a:pPr>
            <a:endParaRPr lang="en-US" sz="800" dirty="0" smtClean="0"/>
          </a:p>
          <a:p>
            <a:pPr marL="285750" indent="-285750">
              <a:lnSpc>
                <a:spcPct val="100000"/>
              </a:lnSpc>
              <a:buFont typeface="Arial" panose="020B0604020202020204" pitchFamily="34" charset="0"/>
              <a:buChar char="•"/>
            </a:pPr>
            <a:r>
              <a:rPr lang="en-US" sz="1400" dirty="0" smtClean="0"/>
              <a:t>Funding Landscape and Co-financing</a:t>
            </a:r>
          </a:p>
          <a:p>
            <a:pPr marL="548550" lvl="3" indent="-285750">
              <a:buFont typeface="Arial" panose="020B0604020202020204" pitchFamily="34" charset="0"/>
              <a:buChar char="•"/>
            </a:pPr>
            <a:r>
              <a:rPr lang="en-US" sz="1200" dirty="0" smtClean="0">
                <a:solidFill>
                  <a:schemeClr val="tx1">
                    <a:lumMod val="65000"/>
                    <a:lumOff val="35000"/>
                  </a:schemeClr>
                </a:solidFill>
              </a:rPr>
              <a:t>Applicants need to include an explanation and/ or justification linked to their assessment of the funding landscape and co-financing.</a:t>
            </a:r>
          </a:p>
          <a:p>
            <a:pPr marL="548550" lvl="3" indent="-285750">
              <a:buFont typeface="Arial" panose="020B0604020202020204" pitchFamily="34" charset="0"/>
              <a:buChar char="•"/>
            </a:pPr>
            <a:endParaRPr lang="en-US" sz="1200" dirty="0">
              <a:solidFill>
                <a:schemeClr val="tx1">
                  <a:lumMod val="65000"/>
                  <a:lumOff val="35000"/>
                </a:schemeClr>
              </a:solidFill>
            </a:endParaRPr>
          </a:p>
          <a:p>
            <a:pPr marL="285750" indent="-285750">
              <a:lnSpc>
                <a:spcPct val="100000"/>
              </a:lnSpc>
              <a:buFont typeface="Arial" panose="020B0604020202020204" pitchFamily="34" charset="0"/>
              <a:buChar char="•"/>
            </a:pPr>
            <a:r>
              <a:rPr lang="en-US" sz="1400" dirty="0" smtClean="0"/>
              <a:t>Transition and Sustainability</a:t>
            </a:r>
          </a:p>
          <a:p>
            <a:pPr marL="548550" lvl="3" indent="-285750">
              <a:buFont typeface="Arial" panose="020B0604020202020204" pitchFamily="34" charset="0"/>
              <a:buChar char="•"/>
            </a:pPr>
            <a:r>
              <a:rPr lang="en-US" sz="1200" dirty="0" smtClean="0">
                <a:solidFill>
                  <a:schemeClr val="tx1">
                    <a:lumMod val="65000"/>
                    <a:lumOff val="35000"/>
                  </a:schemeClr>
                </a:solidFill>
              </a:rPr>
              <a:t>Applicants should evaluate :</a:t>
            </a:r>
          </a:p>
          <a:p>
            <a:pPr marL="742950" lvl="4" indent="-285750">
              <a:buFont typeface="Arial" panose="020B0604020202020204" pitchFamily="34" charset="0"/>
              <a:buChar char="•"/>
            </a:pPr>
            <a:r>
              <a:rPr lang="en-US" sz="900" dirty="0" smtClean="0">
                <a:solidFill>
                  <a:schemeClr val="tx1">
                    <a:lumMod val="65000"/>
                    <a:lumOff val="35000"/>
                  </a:schemeClr>
                </a:solidFill>
              </a:rPr>
              <a:t>the overall costs of their national strategy, availability of funds and the funding gap for major program areas.</a:t>
            </a:r>
          </a:p>
          <a:p>
            <a:pPr marL="742950" lvl="4" indent="-285750">
              <a:buFont typeface="Arial" panose="020B0604020202020204" pitchFamily="34" charset="0"/>
              <a:buChar char="•"/>
            </a:pPr>
            <a:r>
              <a:rPr lang="en-US" sz="900" dirty="0" smtClean="0">
                <a:solidFill>
                  <a:schemeClr val="tx1">
                    <a:lumMod val="65000"/>
                    <a:lumOff val="35000"/>
                  </a:schemeClr>
                </a:solidFill>
              </a:rPr>
              <a:t>Key sustainability and transition challenges of the program(s) for which funding is requested, including key actions related to health financing, RSSH, and the legal environment, as applicable.</a:t>
            </a:r>
            <a:endParaRPr lang="en-US" sz="1600" dirty="0" smtClean="0">
              <a:solidFill>
                <a:schemeClr val="tx1">
                  <a:lumMod val="65000"/>
                  <a:lumOff val="35000"/>
                </a:schemeClr>
              </a:solidFill>
            </a:endParaRPr>
          </a:p>
          <a:p>
            <a:pPr marL="285750" indent="-285750">
              <a:buFont typeface="Arial" panose="020B0604020202020204" pitchFamily="34" charset="0"/>
              <a:buChar char="•"/>
            </a:pPr>
            <a:endParaRPr lang="en-US" sz="1400" dirty="0" smtClean="0"/>
          </a:p>
          <a:p>
            <a:pPr marL="285750" indent="-285750">
              <a:buFont typeface="Arial" panose="020B0604020202020204" pitchFamily="34" charset="0"/>
              <a:buChar char="•"/>
            </a:pPr>
            <a:endParaRPr lang="en-GB" sz="1400" dirty="0"/>
          </a:p>
        </p:txBody>
      </p:sp>
    </p:spTree>
    <p:custDataLst>
      <p:tags r:id="rId1"/>
    </p:custDataLst>
    <p:extLst>
      <p:ext uri="{BB962C8B-B14F-4D97-AF65-F5344CB8AC3E}">
        <p14:creationId xmlns:p14="http://schemas.microsoft.com/office/powerpoint/2010/main" val="11987841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999" y="173052"/>
            <a:ext cx="8064000" cy="857250"/>
          </a:xfrm>
        </p:spPr>
        <p:txBody>
          <a:bodyPr/>
          <a:lstStyle/>
          <a:p>
            <a:r>
              <a:rPr lang="en-US" dirty="0" smtClean="0"/>
              <a:t>Mandatory attachments</a:t>
            </a:r>
            <a:br>
              <a:rPr lang="en-US" dirty="0" smtClean="0"/>
            </a:br>
            <a:r>
              <a:rPr lang="en-US" sz="2000" dirty="0" smtClean="0">
                <a:solidFill>
                  <a:schemeClr val="tx1">
                    <a:lumMod val="65000"/>
                    <a:lumOff val="35000"/>
                  </a:schemeClr>
                </a:solidFill>
              </a:rPr>
              <a:t>What are they?</a:t>
            </a:r>
            <a:endParaRPr lang="en-GB" dirty="0"/>
          </a:p>
        </p:txBody>
      </p:sp>
      <p:sp>
        <p:nvSpPr>
          <p:cNvPr id="3" name="Content Placeholder 2"/>
          <p:cNvSpPr>
            <a:spLocks noGrp="1"/>
          </p:cNvSpPr>
          <p:nvPr>
            <p:ph idx="1"/>
          </p:nvPr>
        </p:nvSpPr>
        <p:spPr>
          <a:xfrm>
            <a:off x="292837" y="2548388"/>
            <a:ext cx="8550613" cy="2201620"/>
          </a:xfrm>
          <a:solidFill>
            <a:schemeClr val="bg1"/>
          </a:solidFill>
          <a:ln w="12700">
            <a:solidFill>
              <a:schemeClr val="bg1"/>
            </a:solidFill>
          </a:ln>
        </p:spPr>
        <p:txBody>
          <a:bodyPr>
            <a:normAutofit fontScale="92500" lnSpcReduction="20000"/>
          </a:bodyPr>
          <a:lstStyle/>
          <a:p>
            <a:pPr marL="548550" lvl="3" indent="-285750">
              <a:lnSpc>
                <a:spcPct val="110000"/>
              </a:lnSpc>
              <a:buFont typeface="Arial" panose="020B0604020202020204" pitchFamily="34" charset="0"/>
              <a:buChar char="•"/>
            </a:pPr>
            <a:r>
              <a:rPr lang="en-US" sz="1400" dirty="0">
                <a:solidFill>
                  <a:schemeClr val="tx1"/>
                </a:solidFill>
              </a:rPr>
              <a:t>Transition Work-Plan:</a:t>
            </a:r>
          </a:p>
          <a:p>
            <a:pPr marL="742950" lvl="4" indent="-285750">
              <a:lnSpc>
                <a:spcPct val="110000"/>
              </a:lnSpc>
              <a:buFont typeface="Arial" panose="020B0604020202020204" pitchFamily="34" charset="0"/>
              <a:buChar char="→"/>
            </a:pPr>
            <a:r>
              <a:rPr lang="en-US" sz="1100" dirty="0">
                <a:solidFill>
                  <a:schemeClr val="tx1">
                    <a:lumMod val="65000"/>
                    <a:lumOff val="35000"/>
                  </a:schemeClr>
                </a:solidFill>
              </a:rPr>
              <a:t>Applicants must submit a transition work-plan, which will be the basis for the funding request.</a:t>
            </a:r>
          </a:p>
          <a:p>
            <a:pPr marL="548550" lvl="3" indent="-285750">
              <a:lnSpc>
                <a:spcPct val="110000"/>
              </a:lnSpc>
              <a:buFont typeface="Arial" panose="020B0604020202020204" pitchFamily="34" charset="0"/>
              <a:buChar char="•"/>
            </a:pPr>
            <a:r>
              <a:rPr lang="en-US" sz="1400" dirty="0">
                <a:solidFill>
                  <a:schemeClr val="tx1"/>
                </a:solidFill>
              </a:rPr>
              <a:t>Funding Landscape: </a:t>
            </a:r>
          </a:p>
          <a:p>
            <a:pPr marL="742950" lvl="4" indent="-285750">
              <a:lnSpc>
                <a:spcPct val="110000"/>
              </a:lnSpc>
              <a:buFont typeface="Arial" panose="020B0604020202020204" pitchFamily="34" charset="0"/>
              <a:buChar char="→"/>
            </a:pPr>
            <a:r>
              <a:rPr lang="en-US" sz="1100" dirty="0">
                <a:solidFill>
                  <a:schemeClr val="tx1">
                    <a:lumMod val="65000"/>
                    <a:lumOff val="35000"/>
                  </a:schemeClr>
                </a:solidFill>
              </a:rPr>
              <a:t>Applicants need to include an explanation and/ or justification linked to their assessment of funding landscape and co-financing</a:t>
            </a:r>
            <a:r>
              <a:rPr lang="en-US" sz="1100" dirty="0" smtClean="0">
                <a:solidFill>
                  <a:schemeClr val="tx1">
                    <a:lumMod val="65000"/>
                    <a:lumOff val="35000"/>
                  </a:schemeClr>
                </a:solidFill>
              </a:rPr>
              <a:t>.</a:t>
            </a:r>
          </a:p>
          <a:p>
            <a:pPr marL="548550" lvl="3" indent="-285750">
              <a:lnSpc>
                <a:spcPct val="110000"/>
              </a:lnSpc>
              <a:buFont typeface="Arial" panose="020B0604020202020204" pitchFamily="34" charset="0"/>
              <a:buChar char="•"/>
            </a:pPr>
            <a:r>
              <a:rPr lang="en-US" sz="1400" dirty="0">
                <a:solidFill>
                  <a:schemeClr val="tx1"/>
                </a:solidFill>
              </a:rPr>
              <a:t>Budget:</a:t>
            </a:r>
          </a:p>
          <a:p>
            <a:pPr marL="742950" lvl="4" indent="-285750">
              <a:lnSpc>
                <a:spcPct val="110000"/>
              </a:lnSpc>
              <a:buFont typeface="Arial" panose="020B0604020202020204" pitchFamily="34" charset="0"/>
              <a:buChar char="→"/>
            </a:pPr>
            <a:r>
              <a:rPr lang="en-US" sz="1100" dirty="0">
                <a:solidFill>
                  <a:schemeClr val="tx1">
                    <a:lumMod val="65000"/>
                    <a:lumOff val="35000"/>
                  </a:schemeClr>
                </a:solidFill>
              </a:rPr>
              <a:t>At the funding request stage only a summary-level budget is required, which includes information by module, intervention, cost grouping and implementer.</a:t>
            </a:r>
          </a:p>
          <a:p>
            <a:pPr marL="548550" lvl="3" indent="-285750">
              <a:lnSpc>
                <a:spcPct val="110000"/>
              </a:lnSpc>
              <a:buFont typeface="Arial" panose="020B0604020202020204" pitchFamily="34" charset="0"/>
              <a:buChar char="•"/>
            </a:pPr>
            <a:r>
              <a:rPr lang="en-US" sz="1400" dirty="0" smtClean="0">
                <a:solidFill>
                  <a:schemeClr val="tx1"/>
                </a:solidFill>
              </a:rPr>
              <a:t>Work Plan Tracking Measures (WPTM) section of Performance Framework: </a:t>
            </a:r>
          </a:p>
          <a:p>
            <a:pPr marL="742950" lvl="4" indent="-285750">
              <a:lnSpc>
                <a:spcPct val="110000"/>
              </a:lnSpc>
              <a:buFont typeface="Arial" panose="020B0604020202020204" pitchFamily="34" charset="0"/>
              <a:buChar char="→"/>
            </a:pPr>
            <a:r>
              <a:rPr lang="en-US" sz="1100" dirty="0" smtClean="0">
                <a:solidFill>
                  <a:schemeClr val="tx1">
                    <a:lumMod val="65000"/>
                    <a:lumOff val="35000"/>
                  </a:schemeClr>
                </a:solidFill>
              </a:rPr>
              <a:t>If there are no service provisions, then the applicant should go straight to the Performance Framework template and only complete the Work Plan Tracking Measures (WPTM) section.</a:t>
            </a:r>
            <a:endParaRPr lang="en-US" sz="1100" dirty="0">
              <a:solidFill>
                <a:schemeClr val="tx1">
                  <a:lumMod val="65000"/>
                  <a:lumOff val="35000"/>
                </a:schemeClr>
              </a:solidFill>
            </a:endParaRPr>
          </a:p>
          <a:p>
            <a:pPr marL="548550" lvl="3" indent="-285750">
              <a:lnSpc>
                <a:spcPct val="110000"/>
              </a:lnSpc>
              <a:buFont typeface="Arial" panose="020B0604020202020204" pitchFamily="34" charset="0"/>
              <a:buChar char="•"/>
            </a:pPr>
            <a:r>
              <a:rPr lang="en-US" sz="1400" dirty="0" smtClean="0">
                <a:solidFill>
                  <a:schemeClr val="tx1"/>
                </a:solidFill>
              </a:rPr>
              <a:t>Programmatic Gap Table: </a:t>
            </a:r>
          </a:p>
          <a:p>
            <a:pPr marL="742950" lvl="4" indent="-285750">
              <a:lnSpc>
                <a:spcPct val="110000"/>
              </a:lnSpc>
              <a:buFont typeface="Arial" panose="020B0604020202020204" pitchFamily="34" charset="0"/>
              <a:buChar char="→"/>
            </a:pPr>
            <a:r>
              <a:rPr lang="en-US" sz="1100" dirty="0" smtClean="0">
                <a:solidFill>
                  <a:schemeClr val="tx2"/>
                </a:solidFill>
              </a:rPr>
              <a:t>Not required for Transition Funding requests</a:t>
            </a:r>
            <a:r>
              <a:rPr lang="en-US" sz="1100" dirty="0">
                <a:solidFill>
                  <a:schemeClr val="tx1">
                    <a:lumMod val="65000"/>
                    <a:lumOff val="35000"/>
                  </a:schemeClr>
                </a:solidFill>
              </a:rPr>
              <a:t>. However, if the funding request includes service provision activities or recurrent costs associated to these, then applicant is required to complete the programmatic gap table. </a:t>
            </a:r>
            <a:endParaRPr lang="en-US" sz="1100" dirty="0" smtClean="0">
              <a:solidFill>
                <a:schemeClr val="tx1">
                  <a:lumMod val="65000"/>
                  <a:lumOff val="35000"/>
                </a:schemeClr>
              </a:solidFill>
            </a:endParaRPr>
          </a:p>
        </p:txBody>
      </p:sp>
      <p:sp>
        <p:nvSpPr>
          <p:cNvPr id="4" name="Slide Number Placeholder 3"/>
          <p:cNvSpPr>
            <a:spLocks noGrp="1"/>
          </p:cNvSpPr>
          <p:nvPr>
            <p:ph type="sldNum" sz="quarter" idx="12"/>
          </p:nvPr>
        </p:nvSpPr>
        <p:spPr/>
        <p:txBody>
          <a:bodyPr/>
          <a:lstStyle/>
          <a:p>
            <a:fld id="{1D1E3EDB-D7EB-F14E-A6D1-748C03EC5EDC}" type="slidenum">
              <a:rPr lang="en-US" smtClean="0"/>
              <a:t>32</a:t>
            </a:fld>
            <a:endParaRPr lang="en-US" dirty="0"/>
          </a:p>
        </p:txBody>
      </p:sp>
      <p:sp>
        <p:nvSpPr>
          <p:cNvPr id="5" name="Rectangle 4"/>
          <p:cNvSpPr/>
          <p:nvPr/>
        </p:nvSpPr>
        <p:spPr>
          <a:xfrm>
            <a:off x="710111" y="1049705"/>
            <a:ext cx="990600" cy="543857"/>
          </a:xfrm>
          <a:prstGeom prst="rect">
            <a:avLst/>
          </a:prstGeom>
          <a:solidFill>
            <a:srgbClr val="003F72"/>
          </a:solidFill>
          <a:ln w="127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6" name="TextBox 5"/>
          <p:cNvSpPr txBox="1"/>
          <p:nvPr/>
        </p:nvSpPr>
        <p:spPr>
          <a:xfrm>
            <a:off x="827892" y="1055207"/>
            <a:ext cx="698821" cy="507831"/>
          </a:xfrm>
          <a:prstGeom prst="rect">
            <a:avLst/>
          </a:prstGeom>
          <a:noFill/>
        </p:spPr>
        <p:txBody>
          <a:bodyPr wrap="square" rtlCol="0">
            <a:spAutoFit/>
          </a:bodyPr>
          <a:lstStyle/>
          <a:p>
            <a:pPr algn="ctr"/>
            <a:r>
              <a:rPr lang="en-US" sz="900" dirty="0" smtClean="0">
                <a:solidFill>
                  <a:schemeClr val="bg1"/>
                </a:solidFill>
              </a:rPr>
              <a:t>Transition Work-Plan</a:t>
            </a:r>
            <a:endParaRPr lang="en-GB" sz="900" dirty="0">
              <a:solidFill>
                <a:schemeClr val="bg1"/>
              </a:solidFill>
            </a:endParaRPr>
          </a:p>
        </p:txBody>
      </p:sp>
      <p:grpSp>
        <p:nvGrpSpPr>
          <p:cNvPr id="13" name="Group 12"/>
          <p:cNvGrpSpPr/>
          <p:nvPr/>
        </p:nvGrpSpPr>
        <p:grpSpPr>
          <a:xfrm>
            <a:off x="1861623" y="1049767"/>
            <a:ext cx="990600" cy="543796"/>
            <a:chOff x="1892684" y="1031804"/>
            <a:chExt cx="990600" cy="562811"/>
          </a:xfrm>
        </p:grpSpPr>
        <p:sp>
          <p:nvSpPr>
            <p:cNvPr id="8" name="Rectangle 7"/>
            <p:cNvSpPr/>
            <p:nvPr/>
          </p:nvSpPr>
          <p:spPr>
            <a:xfrm>
              <a:off x="1892684" y="1031804"/>
              <a:ext cx="990600" cy="562811"/>
            </a:xfrm>
            <a:prstGeom prst="rect">
              <a:avLst/>
            </a:prstGeom>
            <a:solidFill>
              <a:srgbClr val="80A0B8"/>
            </a:solidFill>
            <a:ln w="127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11" name="TextBox 10"/>
            <p:cNvSpPr txBox="1"/>
            <p:nvPr/>
          </p:nvSpPr>
          <p:spPr>
            <a:xfrm>
              <a:off x="2008929" y="1062900"/>
              <a:ext cx="748923" cy="525588"/>
            </a:xfrm>
            <a:prstGeom prst="rect">
              <a:avLst/>
            </a:prstGeom>
            <a:noFill/>
          </p:spPr>
          <p:txBody>
            <a:bodyPr wrap="none" rtlCol="0">
              <a:spAutoFit/>
            </a:bodyPr>
            <a:lstStyle/>
            <a:p>
              <a:pPr algn="ctr"/>
              <a:r>
                <a:rPr lang="en-US" sz="900" dirty="0">
                  <a:solidFill>
                    <a:schemeClr val="bg1"/>
                  </a:solidFill>
                </a:rPr>
                <a:t>Funding </a:t>
              </a:r>
            </a:p>
            <a:p>
              <a:pPr algn="ctr"/>
              <a:r>
                <a:rPr lang="en-US" sz="900" dirty="0" smtClean="0">
                  <a:solidFill>
                    <a:schemeClr val="bg1"/>
                  </a:solidFill>
                </a:rPr>
                <a:t>Landscape</a:t>
              </a:r>
            </a:p>
            <a:p>
              <a:pPr algn="ctr"/>
              <a:r>
                <a:rPr lang="en-US" sz="900" dirty="0" smtClean="0">
                  <a:solidFill>
                    <a:schemeClr val="bg1"/>
                  </a:solidFill>
                </a:rPr>
                <a:t>Table</a:t>
              </a:r>
              <a:endParaRPr lang="en-GB" sz="900" dirty="0">
                <a:solidFill>
                  <a:schemeClr val="bg1"/>
                </a:solidFill>
              </a:endParaRPr>
            </a:p>
          </p:txBody>
        </p:sp>
      </p:grpSp>
      <p:grpSp>
        <p:nvGrpSpPr>
          <p:cNvPr id="12" name="Group 11"/>
          <p:cNvGrpSpPr/>
          <p:nvPr/>
        </p:nvGrpSpPr>
        <p:grpSpPr>
          <a:xfrm>
            <a:off x="6473547" y="1021261"/>
            <a:ext cx="990600" cy="577081"/>
            <a:chOff x="6113951" y="1771612"/>
            <a:chExt cx="990600" cy="577081"/>
          </a:xfrm>
        </p:grpSpPr>
        <p:sp>
          <p:nvSpPr>
            <p:cNvPr id="24" name="Rectangle 23"/>
            <p:cNvSpPr/>
            <p:nvPr/>
          </p:nvSpPr>
          <p:spPr>
            <a:xfrm>
              <a:off x="6113951" y="1776683"/>
              <a:ext cx="990600" cy="564529"/>
            </a:xfrm>
            <a:prstGeom prst="rect">
              <a:avLst/>
            </a:prstGeom>
            <a:solidFill>
              <a:schemeClr val="accent1">
                <a:lumMod val="50000"/>
              </a:schemeClr>
            </a:solidFill>
            <a:ln w="127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25" name="TextBox 24"/>
            <p:cNvSpPr txBox="1"/>
            <p:nvPr/>
          </p:nvSpPr>
          <p:spPr>
            <a:xfrm>
              <a:off x="6235066" y="1771612"/>
              <a:ext cx="753732" cy="577081"/>
            </a:xfrm>
            <a:prstGeom prst="rect">
              <a:avLst/>
            </a:prstGeom>
            <a:noFill/>
          </p:spPr>
          <p:txBody>
            <a:bodyPr wrap="none" rtlCol="0">
              <a:spAutoFit/>
            </a:bodyPr>
            <a:lstStyle/>
            <a:p>
              <a:pPr algn="ctr"/>
              <a:r>
                <a:rPr lang="en-US" sz="1050" dirty="0" smtClean="0">
                  <a:solidFill>
                    <a:schemeClr val="bg1"/>
                  </a:solidFill>
                </a:rPr>
                <a:t>National</a:t>
              </a:r>
            </a:p>
            <a:p>
              <a:pPr algn="ctr"/>
              <a:r>
                <a:rPr lang="en-US" sz="1050" dirty="0" smtClean="0">
                  <a:solidFill>
                    <a:schemeClr val="bg1"/>
                  </a:solidFill>
                </a:rPr>
                <a:t> Strategic</a:t>
              </a:r>
            </a:p>
            <a:p>
              <a:pPr algn="ctr"/>
              <a:r>
                <a:rPr lang="en-US" sz="1050" dirty="0" smtClean="0">
                  <a:solidFill>
                    <a:schemeClr val="bg1"/>
                  </a:solidFill>
                </a:rPr>
                <a:t>Plan</a:t>
              </a:r>
              <a:endParaRPr lang="en-GB" sz="1050" dirty="0">
                <a:solidFill>
                  <a:schemeClr val="bg1"/>
                </a:solidFill>
              </a:endParaRPr>
            </a:p>
          </p:txBody>
        </p:sp>
      </p:grpSp>
      <p:sp>
        <p:nvSpPr>
          <p:cNvPr id="27" name="Rectangle 26"/>
          <p:cNvSpPr/>
          <p:nvPr/>
        </p:nvSpPr>
        <p:spPr>
          <a:xfrm>
            <a:off x="966397" y="1762734"/>
            <a:ext cx="990600" cy="562811"/>
          </a:xfrm>
          <a:prstGeom prst="rect">
            <a:avLst/>
          </a:prstGeom>
          <a:solidFill>
            <a:schemeClr val="bg1">
              <a:lumMod val="85000"/>
            </a:schemeClr>
          </a:solidFill>
          <a:ln w="127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28" name="TextBox 27"/>
          <p:cNvSpPr txBox="1"/>
          <p:nvPr/>
        </p:nvSpPr>
        <p:spPr>
          <a:xfrm>
            <a:off x="889264" y="1771613"/>
            <a:ext cx="1144865" cy="577081"/>
          </a:xfrm>
          <a:prstGeom prst="rect">
            <a:avLst/>
          </a:prstGeom>
          <a:noFill/>
          <a:ln w="12700">
            <a:noFill/>
          </a:ln>
        </p:spPr>
        <p:txBody>
          <a:bodyPr wrap="none" rtlCol="0">
            <a:spAutoFit/>
          </a:bodyPr>
          <a:lstStyle/>
          <a:p>
            <a:pPr algn="ctr"/>
            <a:r>
              <a:rPr lang="en-US" sz="1050" dirty="0" smtClean="0"/>
              <a:t>Implementation </a:t>
            </a:r>
          </a:p>
          <a:p>
            <a:pPr algn="ctr"/>
            <a:r>
              <a:rPr lang="en-US" sz="1050" dirty="0" smtClean="0"/>
              <a:t>Arrangements</a:t>
            </a:r>
          </a:p>
          <a:p>
            <a:pPr algn="ctr"/>
            <a:r>
              <a:rPr lang="en-US" sz="1050" dirty="0" smtClean="0"/>
              <a:t>Map</a:t>
            </a:r>
            <a:endParaRPr lang="en-GB" sz="1050" dirty="0"/>
          </a:p>
        </p:txBody>
      </p:sp>
      <p:grpSp>
        <p:nvGrpSpPr>
          <p:cNvPr id="18" name="Group 17"/>
          <p:cNvGrpSpPr/>
          <p:nvPr/>
        </p:nvGrpSpPr>
        <p:grpSpPr>
          <a:xfrm>
            <a:off x="2283287" y="1761763"/>
            <a:ext cx="990600" cy="563782"/>
            <a:chOff x="2087358" y="1768551"/>
            <a:chExt cx="990600" cy="563782"/>
          </a:xfrm>
        </p:grpSpPr>
        <p:sp>
          <p:nvSpPr>
            <p:cNvPr id="30" name="Rectangle 29"/>
            <p:cNvSpPr/>
            <p:nvPr/>
          </p:nvSpPr>
          <p:spPr>
            <a:xfrm>
              <a:off x="2087358" y="1768551"/>
              <a:ext cx="990600" cy="563782"/>
            </a:xfrm>
            <a:prstGeom prst="rect">
              <a:avLst/>
            </a:prstGeom>
            <a:solidFill>
              <a:schemeClr val="accent2">
                <a:lumMod val="50000"/>
              </a:schemeClr>
            </a:solidFill>
            <a:ln w="127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31" name="TextBox 30"/>
            <p:cNvSpPr txBox="1"/>
            <p:nvPr/>
          </p:nvSpPr>
          <p:spPr>
            <a:xfrm>
              <a:off x="2140386" y="1774595"/>
              <a:ext cx="926857" cy="553998"/>
            </a:xfrm>
            <a:prstGeom prst="rect">
              <a:avLst/>
            </a:prstGeom>
            <a:noFill/>
          </p:spPr>
          <p:txBody>
            <a:bodyPr wrap="none" rtlCol="0">
              <a:spAutoFit/>
            </a:bodyPr>
            <a:lstStyle/>
            <a:p>
              <a:pPr algn="ctr"/>
              <a:r>
                <a:rPr lang="en-US" sz="1000" dirty="0" smtClean="0">
                  <a:solidFill>
                    <a:schemeClr val="bg1"/>
                  </a:solidFill>
                </a:rPr>
                <a:t>List of </a:t>
              </a:r>
            </a:p>
            <a:p>
              <a:pPr algn="ctr"/>
              <a:r>
                <a:rPr lang="en-US" sz="1000" dirty="0" smtClean="0">
                  <a:solidFill>
                    <a:schemeClr val="bg1"/>
                  </a:solidFill>
                </a:rPr>
                <a:t>Abbreviation</a:t>
              </a:r>
            </a:p>
            <a:p>
              <a:pPr algn="ctr"/>
              <a:r>
                <a:rPr lang="en-US" sz="1000" dirty="0">
                  <a:solidFill>
                    <a:schemeClr val="bg1"/>
                  </a:solidFill>
                </a:rPr>
                <a:t>a</a:t>
              </a:r>
              <a:r>
                <a:rPr lang="en-US" sz="1000" dirty="0" smtClean="0">
                  <a:solidFill>
                    <a:schemeClr val="bg1"/>
                  </a:solidFill>
                </a:rPr>
                <a:t>nd Annexes</a:t>
              </a:r>
              <a:endParaRPr lang="en-GB" sz="1000" dirty="0">
                <a:solidFill>
                  <a:schemeClr val="bg1"/>
                </a:solidFill>
              </a:endParaRPr>
            </a:p>
          </p:txBody>
        </p:sp>
      </p:grpSp>
      <p:grpSp>
        <p:nvGrpSpPr>
          <p:cNvPr id="20" name="Group 19"/>
          <p:cNvGrpSpPr/>
          <p:nvPr/>
        </p:nvGrpSpPr>
        <p:grpSpPr>
          <a:xfrm>
            <a:off x="4861866" y="1738061"/>
            <a:ext cx="1009268" cy="646331"/>
            <a:chOff x="4861866" y="1738061"/>
            <a:chExt cx="1009268" cy="646331"/>
          </a:xfrm>
        </p:grpSpPr>
        <p:sp>
          <p:nvSpPr>
            <p:cNvPr id="33" name="Rectangle 32"/>
            <p:cNvSpPr/>
            <p:nvPr/>
          </p:nvSpPr>
          <p:spPr>
            <a:xfrm>
              <a:off x="4861866" y="1781434"/>
              <a:ext cx="1009268" cy="559778"/>
            </a:xfrm>
            <a:prstGeom prst="rect">
              <a:avLst/>
            </a:prstGeom>
            <a:solidFill>
              <a:schemeClr val="accent5">
                <a:lumMod val="50000"/>
              </a:schemeClr>
            </a:solidFill>
            <a:ln w="127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34" name="TextBox 33"/>
            <p:cNvSpPr txBox="1"/>
            <p:nvPr/>
          </p:nvSpPr>
          <p:spPr>
            <a:xfrm>
              <a:off x="4915093" y="1738061"/>
              <a:ext cx="902812" cy="646331"/>
            </a:xfrm>
            <a:prstGeom prst="rect">
              <a:avLst/>
            </a:prstGeom>
            <a:noFill/>
          </p:spPr>
          <p:txBody>
            <a:bodyPr wrap="none" rtlCol="0">
              <a:spAutoFit/>
            </a:bodyPr>
            <a:lstStyle/>
            <a:p>
              <a:pPr algn="ctr"/>
              <a:r>
                <a:rPr lang="en-US" sz="900" dirty="0" smtClean="0">
                  <a:solidFill>
                    <a:schemeClr val="bg1"/>
                  </a:solidFill>
                </a:rPr>
                <a:t>CCM </a:t>
              </a:r>
            </a:p>
            <a:p>
              <a:pPr algn="ctr"/>
              <a:r>
                <a:rPr lang="en-US" sz="900" dirty="0" smtClean="0">
                  <a:solidFill>
                    <a:schemeClr val="bg1"/>
                  </a:solidFill>
                </a:rPr>
                <a:t>Endorsement </a:t>
              </a:r>
            </a:p>
            <a:p>
              <a:pPr algn="ctr"/>
              <a:r>
                <a:rPr lang="en-US" sz="900" dirty="0" smtClean="0">
                  <a:solidFill>
                    <a:schemeClr val="bg1"/>
                  </a:solidFill>
                </a:rPr>
                <a:t>of funding </a:t>
              </a:r>
            </a:p>
            <a:p>
              <a:pPr algn="ctr"/>
              <a:r>
                <a:rPr lang="en-US" sz="900" dirty="0" smtClean="0">
                  <a:solidFill>
                    <a:schemeClr val="bg1"/>
                  </a:solidFill>
                </a:rPr>
                <a:t>request</a:t>
              </a:r>
            </a:p>
          </p:txBody>
        </p:sp>
      </p:grpSp>
      <p:grpSp>
        <p:nvGrpSpPr>
          <p:cNvPr id="19" name="Group 18"/>
          <p:cNvGrpSpPr/>
          <p:nvPr/>
        </p:nvGrpSpPr>
        <p:grpSpPr>
          <a:xfrm>
            <a:off x="3555691" y="1778110"/>
            <a:ext cx="1098378" cy="591318"/>
            <a:chOff x="3387407" y="1762734"/>
            <a:chExt cx="1098378" cy="591318"/>
          </a:xfrm>
        </p:grpSpPr>
        <p:sp>
          <p:nvSpPr>
            <p:cNvPr id="36" name="Rectangle 35"/>
            <p:cNvSpPr/>
            <p:nvPr/>
          </p:nvSpPr>
          <p:spPr>
            <a:xfrm>
              <a:off x="3454289" y="1762734"/>
              <a:ext cx="990600" cy="591318"/>
            </a:xfrm>
            <a:prstGeom prst="rect">
              <a:avLst/>
            </a:prstGeom>
            <a:solidFill>
              <a:schemeClr val="bg1">
                <a:lumMod val="50000"/>
              </a:schemeClr>
            </a:solidFill>
            <a:ln w="127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37" name="TextBox 36"/>
            <p:cNvSpPr txBox="1"/>
            <p:nvPr/>
          </p:nvSpPr>
          <p:spPr>
            <a:xfrm>
              <a:off x="3387407" y="1825850"/>
              <a:ext cx="1098378" cy="430887"/>
            </a:xfrm>
            <a:prstGeom prst="rect">
              <a:avLst/>
            </a:prstGeom>
            <a:noFill/>
          </p:spPr>
          <p:txBody>
            <a:bodyPr wrap="none" rtlCol="0">
              <a:spAutoFit/>
            </a:bodyPr>
            <a:lstStyle/>
            <a:p>
              <a:pPr algn="ctr"/>
              <a:r>
                <a:rPr lang="en-US" sz="1100" dirty="0" smtClean="0"/>
                <a:t>CCM Eligibility</a:t>
              </a:r>
            </a:p>
            <a:p>
              <a:pPr algn="ctr"/>
              <a:r>
                <a:rPr lang="en-US" sz="1100" dirty="0" smtClean="0"/>
                <a:t>Requirements</a:t>
              </a:r>
            </a:p>
          </p:txBody>
        </p:sp>
      </p:grpSp>
      <p:sp>
        <p:nvSpPr>
          <p:cNvPr id="44" name="TextBox 43"/>
          <p:cNvSpPr txBox="1"/>
          <p:nvPr/>
        </p:nvSpPr>
        <p:spPr>
          <a:xfrm>
            <a:off x="6226703" y="1772643"/>
            <a:ext cx="1008610" cy="553998"/>
          </a:xfrm>
          <a:prstGeom prst="rect">
            <a:avLst/>
          </a:prstGeom>
          <a:solidFill>
            <a:schemeClr val="accent5">
              <a:lumMod val="40000"/>
              <a:lumOff val="60000"/>
            </a:schemeClr>
          </a:solidFill>
        </p:spPr>
        <p:txBody>
          <a:bodyPr wrap="none" rtlCol="0">
            <a:spAutoFit/>
          </a:bodyPr>
          <a:lstStyle/>
          <a:p>
            <a:pPr algn="ctr"/>
            <a:r>
              <a:rPr lang="en-US" sz="1000" dirty="0" smtClean="0">
                <a:solidFill>
                  <a:schemeClr val="bg1"/>
                </a:solidFill>
              </a:rPr>
              <a:t>List of health</a:t>
            </a:r>
          </a:p>
          <a:p>
            <a:pPr algn="ctr"/>
            <a:r>
              <a:rPr lang="en-US" sz="1000" dirty="0" smtClean="0">
                <a:solidFill>
                  <a:schemeClr val="bg1"/>
                </a:solidFill>
              </a:rPr>
              <a:t>products</a:t>
            </a:r>
          </a:p>
          <a:p>
            <a:pPr algn="ctr"/>
            <a:r>
              <a:rPr lang="en-US" sz="1000" b="1" dirty="0" smtClean="0">
                <a:solidFill>
                  <a:schemeClr val="bg1"/>
                </a:solidFill>
              </a:rPr>
              <a:t>(if applicable)</a:t>
            </a:r>
            <a:endParaRPr lang="en-GB" sz="1000" b="1" dirty="0">
              <a:solidFill>
                <a:schemeClr val="bg1"/>
              </a:solidFill>
            </a:endParaRPr>
          </a:p>
        </p:txBody>
      </p:sp>
      <p:grpSp>
        <p:nvGrpSpPr>
          <p:cNvPr id="45" name="Group 44"/>
          <p:cNvGrpSpPr/>
          <p:nvPr/>
        </p:nvGrpSpPr>
        <p:grpSpPr>
          <a:xfrm>
            <a:off x="3021071" y="1046002"/>
            <a:ext cx="990600" cy="543796"/>
            <a:chOff x="1892684" y="1031804"/>
            <a:chExt cx="990600" cy="562811"/>
          </a:xfrm>
        </p:grpSpPr>
        <p:sp>
          <p:nvSpPr>
            <p:cNvPr id="46" name="Rectangle 45"/>
            <p:cNvSpPr/>
            <p:nvPr/>
          </p:nvSpPr>
          <p:spPr>
            <a:xfrm>
              <a:off x="1892684" y="1031804"/>
              <a:ext cx="990600" cy="562811"/>
            </a:xfrm>
            <a:prstGeom prst="rect">
              <a:avLst/>
            </a:prstGeom>
            <a:solidFill>
              <a:srgbClr val="80A0B8"/>
            </a:solidFill>
            <a:ln w="127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47" name="TextBox 46"/>
            <p:cNvSpPr txBox="1"/>
            <p:nvPr/>
          </p:nvSpPr>
          <p:spPr>
            <a:xfrm>
              <a:off x="2108316" y="1062900"/>
              <a:ext cx="550151" cy="382246"/>
            </a:xfrm>
            <a:prstGeom prst="rect">
              <a:avLst/>
            </a:prstGeom>
            <a:noFill/>
          </p:spPr>
          <p:txBody>
            <a:bodyPr wrap="none" rtlCol="0">
              <a:spAutoFit/>
            </a:bodyPr>
            <a:lstStyle/>
            <a:p>
              <a:pPr algn="ctr"/>
              <a:endParaRPr lang="en-US" sz="900" dirty="0" smtClean="0">
                <a:solidFill>
                  <a:schemeClr val="bg1"/>
                </a:solidFill>
              </a:endParaRPr>
            </a:p>
            <a:p>
              <a:pPr algn="ctr"/>
              <a:r>
                <a:rPr lang="en-US" sz="900" dirty="0" smtClean="0">
                  <a:solidFill>
                    <a:schemeClr val="bg1"/>
                  </a:solidFill>
                </a:rPr>
                <a:t>Budget</a:t>
              </a:r>
              <a:endParaRPr lang="en-GB" sz="900" dirty="0">
                <a:solidFill>
                  <a:schemeClr val="bg1"/>
                </a:solidFill>
              </a:endParaRPr>
            </a:p>
          </p:txBody>
        </p:sp>
      </p:grpSp>
      <p:grpSp>
        <p:nvGrpSpPr>
          <p:cNvPr id="48" name="Group 47"/>
          <p:cNvGrpSpPr/>
          <p:nvPr/>
        </p:nvGrpSpPr>
        <p:grpSpPr>
          <a:xfrm>
            <a:off x="4170830" y="1034981"/>
            <a:ext cx="990600" cy="543796"/>
            <a:chOff x="1892684" y="1031804"/>
            <a:chExt cx="990600" cy="562811"/>
          </a:xfrm>
        </p:grpSpPr>
        <p:sp>
          <p:nvSpPr>
            <p:cNvPr id="49" name="Rectangle 48"/>
            <p:cNvSpPr/>
            <p:nvPr/>
          </p:nvSpPr>
          <p:spPr>
            <a:xfrm>
              <a:off x="1892684" y="1031804"/>
              <a:ext cx="990600" cy="562811"/>
            </a:xfrm>
            <a:prstGeom prst="rect">
              <a:avLst/>
            </a:prstGeom>
            <a:solidFill>
              <a:srgbClr val="80A0B8"/>
            </a:solidFill>
            <a:ln w="127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50" name="TextBox 49"/>
            <p:cNvSpPr txBox="1"/>
            <p:nvPr/>
          </p:nvSpPr>
          <p:spPr>
            <a:xfrm>
              <a:off x="1909545" y="1062900"/>
              <a:ext cx="947695" cy="525588"/>
            </a:xfrm>
            <a:prstGeom prst="rect">
              <a:avLst/>
            </a:prstGeom>
            <a:noFill/>
          </p:spPr>
          <p:txBody>
            <a:bodyPr wrap="none" rtlCol="0">
              <a:spAutoFit/>
            </a:bodyPr>
            <a:lstStyle/>
            <a:p>
              <a:pPr algn="ctr"/>
              <a:r>
                <a:rPr lang="en-US" sz="900" dirty="0" smtClean="0">
                  <a:solidFill>
                    <a:schemeClr val="bg1"/>
                  </a:solidFill>
                </a:rPr>
                <a:t>WPTM section</a:t>
              </a:r>
            </a:p>
            <a:p>
              <a:pPr algn="ctr"/>
              <a:r>
                <a:rPr lang="en-US" sz="900" dirty="0" smtClean="0">
                  <a:solidFill>
                    <a:schemeClr val="bg1"/>
                  </a:solidFill>
                </a:rPr>
                <a:t>of</a:t>
              </a:r>
            </a:p>
            <a:p>
              <a:pPr algn="ctr"/>
              <a:r>
                <a:rPr lang="en-US" sz="900" dirty="0" smtClean="0">
                  <a:solidFill>
                    <a:schemeClr val="bg1"/>
                  </a:solidFill>
                </a:rPr>
                <a:t>PF</a:t>
              </a:r>
              <a:endParaRPr lang="en-GB" sz="900" dirty="0">
                <a:solidFill>
                  <a:schemeClr val="bg1"/>
                </a:solidFill>
              </a:endParaRPr>
            </a:p>
          </p:txBody>
        </p:sp>
      </p:grpSp>
      <p:grpSp>
        <p:nvGrpSpPr>
          <p:cNvPr id="51" name="Group 50"/>
          <p:cNvGrpSpPr/>
          <p:nvPr/>
        </p:nvGrpSpPr>
        <p:grpSpPr>
          <a:xfrm>
            <a:off x="5318925" y="1028280"/>
            <a:ext cx="990600" cy="676376"/>
            <a:chOff x="1892684" y="1031804"/>
            <a:chExt cx="990600" cy="700027"/>
          </a:xfrm>
        </p:grpSpPr>
        <p:sp>
          <p:nvSpPr>
            <p:cNvPr id="52" name="Rectangle 51"/>
            <p:cNvSpPr/>
            <p:nvPr/>
          </p:nvSpPr>
          <p:spPr>
            <a:xfrm>
              <a:off x="1892684" y="1031804"/>
              <a:ext cx="990600" cy="562811"/>
            </a:xfrm>
            <a:prstGeom prst="rect">
              <a:avLst/>
            </a:prstGeom>
            <a:solidFill>
              <a:srgbClr val="80A0B8"/>
            </a:solidFill>
            <a:ln w="1270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53" name="TextBox 52"/>
            <p:cNvSpPr txBox="1"/>
            <p:nvPr/>
          </p:nvSpPr>
          <p:spPr>
            <a:xfrm>
              <a:off x="1915957" y="1062900"/>
              <a:ext cx="934871" cy="668931"/>
            </a:xfrm>
            <a:prstGeom prst="rect">
              <a:avLst/>
            </a:prstGeom>
            <a:noFill/>
          </p:spPr>
          <p:txBody>
            <a:bodyPr wrap="none" rtlCol="0">
              <a:spAutoFit/>
            </a:bodyPr>
            <a:lstStyle/>
            <a:p>
              <a:pPr algn="ctr"/>
              <a:r>
                <a:rPr lang="en-US" sz="900" dirty="0" smtClean="0">
                  <a:solidFill>
                    <a:schemeClr val="bg1"/>
                  </a:solidFill>
                </a:rPr>
                <a:t>Programmatic </a:t>
              </a:r>
            </a:p>
            <a:p>
              <a:pPr algn="ctr"/>
              <a:r>
                <a:rPr lang="en-US" sz="900" dirty="0" smtClean="0">
                  <a:solidFill>
                    <a:schemeClr val="bg1"/>
                  </a:solidFill>
                </a:rPr>
                <a:t>Gap Tables</a:t>
              </a:r>
            </a:p>
            <a:p>
              <a:pPr algn="ctr"/>
              <a:r>
                <a:rPr lang="en-US" sz="900" dirty="0" smtClean="0">
                  <a:solidFill>
                    <a:schemeClr val="bg1"/>
                  </a:solidFill>
                </a:rPr>
                <a:t>(as applicable)</a:t>
              </a:r>
            </a:p>
            <a:p>
              <a:pPr algn="ctr"/>
              <a:endParaRPr lang="en-GB" sz="900" dirty="0">
                <a:solidFill>
                  <a:schemeClr val="bg1"/>
                </a:solidFill>
              </a:endParaRPr>
            </a:p>
          </p:txBody>
        </p:sp>
      </p:grpSp>
    </p:spTree>
    <p:custDataLst>
      <p:tags r:id="rId1"/>
    </p:custDataLst>
    <p:extLst>
      <p:ext uri="{BB962C8B-B14F-4D97-AF65-F5344CB8AC3E}">
        <p14:creationId xmlns:p14="http://schemas.microsoft.com/office/powerpoint/2010/main" val="426503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500"/>
                                        <p:tgtEl>
                                          <p:spTgt spid="3">
                                            <p:txEl>
                                              <p:pRg st="7" end="7"/>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500"/>
                                        <p:tgtEl>
                                          <p:spTgt spid="3">
                                            <p:txEl>
                                              <p:pRg st="8" end="8"/>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364275"/>
            <a:ext cx="8064000" cy="857250"/>
          </a:xfrm>
        </p:spPr>
        <p:txBody>
          <a:bodyPr/>
          <a:lstStyle/>
          <a:p>
            <a:r>
              <a:rPr lang="en-US" dirty="0" smtClean="0"/>
              <a:t>Transition Work-Plan</a:t>
            </a:r>
            <a:endParaRPr lang="en-GB" dirty="0"/>
          </a:p>
        </p:txBody>
      </p:sp>
      <p:sp>
        <p:nvSpPr>
          <p:cNvPr id="3" name="Content Placeholder 2"/>
          <p:cNvSpPr>
            <a:spLocks noGrp="1"/>
          </p:cNvSpPr>
          <p:nvPr>
            <p:ph idx="1"/>
          </p:nvPr>
        </p:nvSpPr>
        <p:spPr>
          <a:xfrm>
            <a:off x="540000" y="889000"/>
            <a:ext cx="8064000" cy="3856579"/>
          </a:xfrm>
        </p:spPr>
        <p:txBody>
          <a:bodyPr/>
          <a:lstStyle/>
          <a:p>
            <a:pPr marL="285750" indent="-285750">
              <a:lnSpc>
                <a:spcPts val="2400"/>
              </a:lnSpc>
              <a:buFont typeface="Arial" panose="020B0604020202020204" pitchFamily="34" charset="0"/>
              <a:buChar char="•"/>
            </a:pPr>
            <a:r>
              <a:rPr lang="en-US" sz="1600" dirty="0" smtClean="0"/>
              <a:t>Should describe country’s transition-related priority programmatic and financial gaps.</a:t>
            </a:r>
          </a:p>
          <a:p>
            <a:pPr marL="285750" indent="-285750">
              <a:lnSpc>
                <a:spcPts val="2400"/>
              </a:lnSpc>
              <a:buFont typeface="Arial" panose="020B0604020202020204" pitchFamily="34" charset="0"/>
              <a:buChar char="•"/>
            </a:pPr>
            <a:r>
              <a:rPr lang="en-US" sz="1600" dirty="0" smtClean="0"/>
              <a:t>It would ideally be derived from program’s transition or sustainability and transition readiness assessment (or equivalent analysis). </a:t>
            </a:r>
          </a:p>
          <a:p>
            <a:pPr marL="285750" indent="-285750">
              <a:lnSpc>
                <a:spcPts val="2400"/>
              </a:lnSpc>
              <a:buFont typeface="Arial" panose="020B0604020202020204" pitchFamily="34" charset="0"/>
              <a:buChar char="•"/>
            </a:pPr>
            <a:r>
              <a:rPr lang="en-US" sz="1600" dirty="0" smtClean="0"/>
              <a:t>It should be aligned with the NSP.</a:t>
            </a:r>
          </a:p>
          <a:p>
            <a:pPr marL="285750" indent="-285750">
              <a:lnSpc>
                <a:spcPts val="2400"/>
              </a:lnSpc>
              <a:buFont typeface="Arial" panose="020B0604020202020204" pitchFamily="34" charset="0"/>
              <a:buChar char="•"/>
            </a:pPr>
            <a:r>
              <a:rPr lang="en-US" sz="1600" dirty="0" smtClean="0"/>
              <a:t>It needs to provide:</a:t>
            </a:r>
          </a:p>
          <a:p>
            <a:pPr marL="548550" lvl="3" indent="-285750">
              <a:buFont typeface="Arial" panose="020B0604020202020204" pitchFamily="34" charset="0"/>
              <a:buChar char="•"/>
            </a:pPr>
            <a:r>
              <a:rPr lang="en-US" sz="1200" dirty="0" smtClean="0">
                <a:solidFill>
                  <a:schemeClr val="tx1">
                    <a:lumMod val="65000"/>
                    <a:lumOff val="35000"/>
                  </a:schemeClr>
                </a:solidFill>
              </a:rPr>
              <a:t>Description and budget for carrying out activities over the period of the transition grant.</a:t>
            </a:r>
          </a:p>
          <a:p>
            <a:pPr marL="548550" lvl="3" indent="-285750">
              <a:buFont typeface="Arial" panose="020B0604020202020204" pitchFamily="34" charset="0"/>
              <a:buChar char="•"/>
            </a:pPr>
            <a:r>
              <a:rPr lang="en-US" sz="1200" dirty="0" smtClean="0">
                <a:solidFill>
                  <a:schemeClr val="tx1">
                    <a:lumMod val="65000"/>
                    <a:lumOff val="35000"/>
                  </a:schemeClr>
                </a:solidFill>
              </a:rPr>
              <a:t>Roadmap for implementation of activities beyond grant end date.</a:t>
            </a:r>
          </a:p>
          <a:p>
            <a:pPr marL="548550" lvl="3" indent="-285750">
              <a:buFont typeface="Arial" panose="020B0604020202020204" pitchFamily="34" charset="0"/>
              <a:buChar char="•"/>
            </a:pPr>
            <a:r>
              <a:rPr lang="en-US" sz="1200" dirty="0" smtClean="0">
                <a:solidFill>
                  <a:schemeClr val="tx1">
                    <a:lumMod val="65000"/>
                    <a:lumOff val="35000"/>
                  </a:schemeClr>
                </a:solidFill>
              </a:rPr>
              <a:t>For activities that will continue beyond grant end date, a phased financing plan towards full government uptake by the end of the final grant.</a:t>
            </a:r>
          </a:p>
          <a:p>
            <a:pPr marL="548550" lvl="3" indent="-285750">
              <a:buFont typeface="Arial" panose="020B0604020202020204" pitchFamily="34" charset="0"/>
              <a:buChar char="•"/>
            </a:pPr>
            <a:r>
              <a:rPr lang="en-US" sz="1200" dirty="0" smtClean="0">
                <a:solidFill>
                  <a:schemeClr val="tx1">
                    <a:lumMod val="65000"/>
                    <a:lumOff val="35000"/>
                  </a:schemeClr>
                </a:solidFill>
              </a:rPr>
              <a:t>Description and budget of any activities essential for enabling a successful transition that are not financed in the current grant.</a:t>
            </a:r>
          </a:p>
          <a:p>
            <a:endParaRPr lang="en-GB" dirty="0"/>
          </a:p>
        </p:txBody>
      </p:sp>
      <p:sp>
        <p:nvSpPr>
          <p:cNvPr id="4" name="Slide Number Placeholder 3"/>
          <p:cNvSpPr>
            <a:spLocks noGrp="1"/>
          </p:cNvSpPr>
          <p:nvPr>
            <p:ph type="sldNum" sz="quarter" idx="12"/>
          </p:nvPr>
        </p:nvSpPr>
        <p:spPr/>
        <p:txBody>
          <a:bodyPr/>
          <a:lstStyle/>
          <a:p>
            <a:fld id="{1D1E3EDB-D7EB-F14E-A6D1-748C03EC5EDC}" type="slidenum">
              <a:rPr lang="en-US" smtClean="0"/>
              <a:t>33</a:t>
            </a:fld>
            <a:endParaRPr lang="en-US" dirty="0"/>
          </a:p>
        </p:txBody>
      </p:sp>
      <p:sp>
        <p:nvSpPr>
          <p:cNvPr id="6" name="Rounded Rectangle 5"/>
          <p:cNvSpPr/>
          <p:nvPr/>
        </p:nvSpPr>
        <p:spPr>
          <a:xfrm>
            <a:off x="279650" y="4033030"/>
            <a:ext cx="1771650" cy="622300"/>
          </a:xfrm>
          <a:prstGeom prst="roundRect">
            <a:avLst>
              <a:gd name="adj" fmla="val 10545"/>
            </a:avLst>
          </a:prstGeom>
          <a:solidFill>
            <a:schemeClr val="tx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Practical </a:t>
            </a:r>
            <a:endParaRPr lang="en-GB" dirty="0"/>
          </a:p>
        </p:txBody>
      </p:sp>
      <p:sp>
        <p:nvSpPr>
          <p:cNvPr id="7" name="Rounded Rectangle 6"/>
          <p:cNvSpPr/>
          <p:nvPr/>
        </p:nvSpPr>
        <p:spPr>
          <a:xfrm>
            <a:off x="2403600" y="4033030"/>
            <a:ext cx="1771650" cy="622300"/>
          </a:xfrm>
          <a:prstGeom prst="roundRect">
            <a:avLst>
              <a:gd name="adj" fmla="val 10545"/>
            </a:avLst>
          </a:prstGeom>
          <a:solidFill>
            <a:schemeClr val="tx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Measurable</a:t>
            </a:r>
            <a:endParaRPr lang="en-GB" dirty="0"/>
          </a:p>
        </p:txBody>
      </p:sp>
      <p:sp>
        <p:nvSpPr>
          <p:cNvPr id="8" name="Rounded Rectangle 7"/>
          <p:cNvSpPr/>
          <p:nvPr/>
        </p:nvSpPr>
        <p:spPr>
          <a:xfrm>
            <a:off x="4730750" y="4033030"/>
            <a:ext cx="1771650" cy="622300"/>
          </a:xfrm>
          <a:prstGeom prst="roundRect">
            <a:avLst>
              <a:gd name="adj" fmla="val 10545"/>
            </a:avLst>
          </a:prstGeom>
          <a:solidFill>
            <a:schemeClr val="tx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t>Costed</a:t>
            </a:r>
            <a:endParaRPr lang="en-GB" dirty="0"/>
          </a:p>
        </p:txBody>
      </p:sp>
      <p:sp>
        <p:nvSpPr>
          <p:cNvPr id="9" name="Rounded Rectangle 8"/>
          <p:cNvSpPr/>
          <p:nvPr/>
        </p:nvSpPr>
        <p:spPr>
          <a:xfrm>
            <a:off x="6997325" y="4033030"/>
            <a:ext cx="1771650" cy="622300"/>
          </a:xfrm>
          <a:prstGeom prst="roundRect">
            <a:avLst>
              <a:gd name="adj" fmla="val 10545"/>
            </a:avLst>
          </a:prstGeom>
          <a:solidFill>
            <a:schemeClr val="tx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Detailed</a:t>
            </a:r>
            <a:endParaRPr lang="en-GB" dirty="0"/>
          </a:p>
        </p:txBody>
      </p:sp>
      <p:sp>
        <p:nvSpPr>
          <p:cNvPr id="5" name="Rectangle 4"/>
          <p:cNvSpPr/>
          <p:nvPr/>
        </p:nvSpPr>
        <p:spPr>
          <a:xfrm>
            <a:off x="5996473" y="275752"/>
            <a:ext cx="3079103" cy="350885"/>
          </a:xfrm>
          <a:prstGeom prst="rect">
            <a:avLst/>
          </a:prstGeom>
          <a:solidFill>
            <a:schemeClr val="bg1">
              <a:lumMod val="95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i="1" dirty="0" smtClean="0"/>
              <a:t>For countries approaching transition</a:t>
            </a:r>
            <a:endParaRPr lang="en-GB" sz="1200" i="1" dirty="0"/>
          </a:p>
        </p:txBody>
      </p:sp>
    </p:spTree>
    <p:custDataLst>
      <p:tags r:id="rId1"/>
    </p:custDataLst>
    <p:extLst>
      <p:ext uri="{BB962C8B-B14F-4D97-AF65-F5344CB8AC3E}">
        <p14:creationId xmlns:p14="http://schemas.microsoft.com/office/powerpoint/2010/main" val="114187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34</a:t>
            </a:fld>
            <a:endParaRPr lang="en-US" dirty="0"/>
          </a:p>
        </p:txBody>
      </p:sp>
      <p:sp>
        <p:nvSpPr>
          <p:cNvPr id="5" name="Title 1"/>
          <p:cNvSpPr>
            <a:spLocks noGrp="1"/>
          </p:cNvSpPr>
          <p:nvPr>
            <p:ph type="title"/>
          </p:nvPr>
        </p:nvSpPr>
        <p:spPr>
          <a:xfrm>
            <a:off x="541870" y="364060"/>
            <a:ext cx="8064000" cy="857250"/>
          </a:xfrm>
        </p:spPr>
        <p:txBody>
          <a:bodyPr>
            <a:normAutofit/>
          </a:bodyPr>
          <a:lstStyle/>
          <a:p>
            <a:r>
              <a:rPr lang="fr-CH" sz="2200" dirty="0" smtClean="0"/>
              <a:t>Contents</a:t>
            </a:r>
            <a:endParaRPr lang="en-GB" sz="2200" dirty="0"/>
          </a:p>
        </p:txBody>
      </p:sp>
      <p:sp>
        <p:nvSpPr>
          <p:cNvPr id="6" name="Slide Number Placeholder 2"/>
          <p:cNvSpPr txBox="1">
            <a:spLocks/>
          </p:cNvSpPr>
          <p:nvPr/>
        </p:nvSpPr>
        <p:spPr>
          <a:xfrm>
            <a:off x="6211556" y="4047937"/>
            <a:ext cx="2133600" cy="273844"/>
          </a:xfrm>
          <a:prstGeom prst="rect">
            <a:avLst/>
          </a:prstGeom>
        </p:spPr>
        <p:txBody>
          <a:bodyPr vert="horz" lIns="91440" tIns="45720" rIns="91440" bIns="45720" rtlCol="0" anchor="ctr"/>
          <a:lstStyle>
            <a:defPPr>
              <a:defRPr lang="en-US"/>
            </a:defPPr>
            <a:lvl1pPr marL="0" algn="r" defTabSz="457200" rtl="0" eaLnBrk="1" latinLnBrk="0" hangingPunct="1">
              <a:tabLst>
                <a:tab pos="1163638" algn="l"/>
              </a:tabLst>
              <a:defRPr sz="1000" kern="1200">
                <a:solidFill>
                  <a:schemeClr val="bg1">
                    <a:lumMod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D1E3EDB-D7EB-F14E-A6D1-748C03EC5EDC}" type="slidenum">
              <a:rPr lang="en-US" smtClean="0"/>
              <a:pPr/>
              <a:t>34</a:t>
            </a:fld>
            <a:endParaRPr lang="en-US" dirty="0"/>
          </a:p>
        </p:txBody>
      </p:sp>
      <p:grpSp>
        <p:nvGrpSpPr>
          <p:cNvPr id="17" name="Group 16"/>
          <p:cNvGrpSpPr/>
          <p:nvPr/>
        </p:nvGrpSpPr>
        <p:grpSpPr>
          <a:xfrm>
            <a:off x="1633010" y="964936"/>
            <a:ext cx="6199416" cy="3279857"/>
            <a:chOff x="1163322" y="581991"/>
            <a:chExt cx="6199416" cy="3279857"/>
          </a:xfrm>
        </p:grpSpPr>
        <p:sp>
          <p:nvSpPr>
            <p:cNvPr id="2" name="Rectangle 1"/>
            <p:cNvSpPr/>
            <p:nvPr/>
          </p:nvSpPr>
          <p:spPr>
            <a:xfrm>
              <a:off x="1163327" y="2483062"/>
              <a:ext cx="6199411" cy="402765"/>
            </a:xfrm>
            <a:prstGeom prst="rect">
              <a:avLst/>
            </a:prstGeom>
            <a:solidFill>
              <a:schemeClr val="bg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7" name="TextBox 6"/>
            <p:cNvSpPr txBox="1"/>
            <p:nvPr/>
          </p:nvSpPr>
          <p:spPr>
            <a:xfrm>
              <a:off x="1163322" y="581991"/>
              <a:ext cx="6035220" cy="3093154"/>
            </a:xfrm>
            <a:prstGeom prst="rect">
              <a:avLst/>
            </a:prstGeom>
            <a:noFill/>
          </p:spPr>
          <p:txBody>
            <a:bodyPr wrap="square" rtlCol="0">
              <a:spAutoFit/>
            </a:bodyPr>
            <a:lstStyle/>
            <a:p>
              <a:pPr marL="633413" lvl="1">
                <a:lnSpc>
                  <a:spcPct val="150000"/>
                </a:lnSpc>
                <a:spcBef>
                  <a:spcPts val="0"/>
                </a:spcBef>
                <a:spcAft>
                  <a:spcPts val="0"/>
                </a:spcAft>
              </a:pPr>
              <a:r>
                <a:rPr lang="en-US" sz="1600" dirty="0" smtClean="0">
                  <a:solidFill>
                    <a:srgbClr val="000000"/>
                  </a:solidFill>
                  <a:cs typeface="Arial" charset="0"/>
                </a:rPr>
                <a:t>Differentiated application process and review process</a:t>
              </a:r>
              <a:endParaRPr lang="en-US" sz="1600" dirty="0">
                <a:solidFill>
                  <a:srgbClr val="000000"/>
                </a:solidFill>
                <a:cs typeface="Arial" charset="0"/>
              </a:endParaRPr>
            </a:p>
            <a:p>
              <a:pPr marL="633413" lvl="1">
                <a:lnSpc>
                  <a:spcPct val="150000"/>
                </a:lnSpc>
                <a:spcBef>
                  <a:spcPts val="0"/>
                </a:spcBef>
                <a:spcAft>
                  <a:spcPts val="0"/>
                </a:spcAft>
              </a:pPr>
              <a:r>
                <a:rPr lang="en-US" sz="1600" dirty="0" smtClean="0">
                  <a:solidFill>
                    <a:srgbClr val="000000"/>
                  </a:solidFill>
                  <a:cs typeface="Arial" charset="0"/>
                </a:rPr>
                <a:t>Key principles and developing process</a:t>
              </a:r>
            </a:p>
            <a:p>
              <a:pPr marL="633413" lvl="1">
                <a:lnSpc>
                  <a:spcPct val="150000"/>
                </a:lnSpc>
                <a:spcBef>
                  <a:spcPts val="0"/>
                </a:spcBef>
                <a:spcAft>
                  <a:spcPts val="0"/>
                </a:spcAft>
              </a:pPr>
              <a:r>
                <a:rPr lang="en-US" sz="1600" dirty="0" smtClean="0">
                  <a:solidFill>
                    <a:srgbClr val="000000"/>
                  </a:solidFill>
                  <a:cs typeface="Arial" charset="0"/>
                </a:rPr>
                <a:t>Program Continuation</a:t>
              </a:r>
            </a:p>
            <a:p>
              <a:pPr marL="633413" lvl="1">
                <a:lnSpc>
                  <a:spcPts val="2100"/>
                </a:lnSpc>
                <a:spcBef>
                  <a:spcPts val="0"/>
                </a:spcBef>
                <a:spcAft>
                  <a:spcPts val="0"/>
                </a:spcAft>
              </a:pPr>
              <a:r>
                <a:rPr lang="en-US" sz="1600" dirty="0" smtClean="0">
                  <a:solidFill>
                    <a:srgbClr val="000000"/>
                  </a:solidFill>
                  <a:cs typeface="Arial" charset="0"/>
                </a:rPr>
                <a:t>Tailored Review</a:t>
              </a:r>
              <a:endParaRPr lang="en-US" sz="1400" dirty="0" smtClean="0">
                <a:solidFill>
                  <a:srgbClr val="000000"/>
                </a:solidFill>
                <a:cs typeface="Arial" charset="0"/>
              </a:endParaRPr>
            </a:p>
            <a:p>
              <a:pPr marL="633413" lvl="1">
                <a:lnSpc>
                  <a:spcPts val="2100"/>
                </a:lnSpc>
                <a:spcBef>
                  <a:spcPts val="0"/>
                </a:spcBef>
                <a:spcAft>
                  <a:spcPts val="0"/>
                </a:spcAft>
              </a:pPr>
              <a:r>
                <a:rPr lang="en-US" sz="1600" dirty="0" smtClean="0">
                  <a:solidFill>
                    <a:srgbClr val="000000"/>
                  </a:solidFill>
                  <a:cs typeface="Arial" charset="0"/>
                </a:rPr>
                <a:t>	</a:t>
              </a:r>
              <a:r>
                <a:rPr lang="en-US" sz="1600" dirty="0" smtClean="0">
                  <a:solidFill>
                    <a:schemeClr val="bg1">
                      <a:lumMod val="50000"/>
                    </a:schemeClr>
                  </a:solidFill>
                  <a:cs typeface="Arial" charset="0"/>
                </a:rPr>
                <a:t>Material Change</a:t>
              </a:r>
            </a:p>
            <a:p>
              <a:pPr marL="633413" lvl="1">
                <a:spcBef>
                  <a:spcPts val="0"/>
                </a:spcBef>
                <a:spcAft>
                  <a:spcPts val="0"/>
                </a:spcAft>
              </a:pPr>
              <a:r>
                <a:rPr lang="en-US" sz="1600" dirty="0" smtClean="0">
                  <a:solidFill>
                    <a:schemeClr val="bg1">
                      <a:lumMod val="50000"/>
                    </a:schemeClr>
                  </a:solidFill>
                  <a:cs typeface="Arial" charset="0"/>
                </a:rPr>
                <a:t>	Transition</a:t>
              </a:r>
            </a:p>
            <a:p>
              <a:pPr marL="633413" lvl="1">
                <a:lnSpc>
                  <a:spcPct val="150000"/>
                </a:lnSpc>
                <a:spcBef>
                  <a:spcPts val="0"/>
                </a:spcBef>
                <a:spcAft>
                  <a:spcPts val="0"/>
                </a:spcAft>
              </a:pPr>
              <a:r>
                <a:rPr lang="en-US" sz="1600" dirty="0" smtClean="0">
                  <a:solidFill>
                    <a:srgbClr val="000000"/>
                  </a:solidFill>
                  <a:cs typeface="Arial" charset="0"/>
                </a:rPr>
                <a:t>Full Review</a:t>
              </a:r>
            </a:p>
            <a:p>
              <a:pPr marL="633413" lvl="1">
                <a:lnSpc>
                  <a:spcPct val="150000"/>
                </a:lnSpc>
                <a:spcBef>
                  <a:spcPts val="0"/>
                </a:spcBef>
                <a:spcAft>
                  <a:spcPts val="0"/>
                </a:spcAft>
              </a:pPr>
              <a:r>
                <a:rPr lang="en-US" sz="1600" dirty="0" smtClean="0">
                  <a:solidFill>
                    <a:srgbClr val="000000"/>
                  </a:solidFill>
                  <a:cs typeface="Arial" charset="0"/>
                </a:rPr>
                <a:t>Core documents</a:t>
              </a:r>
            </a:p>
            <a:p>
              <a:pPr marL="633413" lvl="1">
                <a:lnSpc>
                  <a:spcPct val="150000"/>
                </a:lnSpc>
                <a:spcBef>
                  <a:spcPts val="0"/>
                </a:spcBef>
                <a:spcAft>
                  <a:spcPts val="0"/>
                </a:spcAft>
              </a:pPr>
              <a:r>
                <a:rPr lang="en-US" sz="1600" dirty="0" smtClean="0">
                  <a:solidFill>
                    <a:srgbClr val="000000"/>
                  </a:solidFill>
                  <a:cs typeface="Arial" charset="0"/>
                </a:rPr>
                <a:t>Backup</a:t>
              </a:r>
            </a:p>
          </p:txBody>
        </p:sp>
        <p:cxnSp>
          <p:nvCxnSpPr>
            <p:cNvPr id="8" name="Straight Connector 7"/>
            <p:cNvCxnSpPr/>
            <p:nvPr/>
          </p:nvCxnSpPr>
          <p:spPr>
            <a:xfrm>
              <a:off x="1163323" y="581991"/>
              <a:ext cx="6199413" cy="0"/>
            </a:xfrm>
            <a:prstGeom prst="line">
              <a:avLst/>
            </a:prstGeom>
            <a:noFill/>
            <a:ln w="28575" cap="flat" cmpd="sng" algn="ctr">
              <a:solidFill>
                <a:srgbClr val="003572"/>
              </a:solidFill>
              <a:prstDash val="solid"/>
            </a:ln>
            <a:effectLst/>
          </p:spPr>
        </p:cxnSp>
        <p:cxnSp>
          <p:nvCxnSpPr>
            <p:cNvPr id="9" name="Straight Connector 8"/>
            <p:cNvCxnSpPr/>
            <p:nvPr/>
          </p:nvCxnSpPr>
          <p:spPr>
            <a:xfrm flipV="1">
              <a:off x="1163325" y="3856624"/>
              <a:ext cx="6199413" cy="5224"/>
            </a:xfrm>
            <a:prstGeom prst="line">
              <a:avLst/>
            </a:prstGeom>
            <a:noFill/>
            <a:ln w="28575" cap="flat" cmpd="sng" algn="ctr">
              <a:solidFill>
                <a:srgbClr val="003572"/>
              </a:solidFill>
              <a:prstDash val="solid"/>
            </a:ln>
            <a:effectLst/>
          </p:spPr>
        </p:cxnSp>
        <p:sp>
          <p:nvSpPr>
            <p:cNvPr id="10" name="Oval 9"/>
            <p:cNvSpPr/>
            <p:nvPr/>
          </p:nvSpPr>
          <p:spPr>
            <a:xfrm>
              <a:off x="1322170" y="636809"/>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1</a:t>
              </a:r>
              <a:endParaRPr lang="en-GB" sz="1400" kern="0" dirty="0">
                <a:solidFill>
                  <a:sysClr val="window" lastClr="FFFFFF"/>
                </a:solidFill>
                <a:latin typeface="Arial"/>
                <a:ea typeface="SimHei"/>
                <a:cs typeface="Arial"/>
              </a:endParaRPr>
            </a:p>
          </p:txBody>
        </p:sp>
        <p:sp>
          <p:nvSpPr>
            <p:cNvPr id="11" name="Oval 10"/>
            <p:cNvSpPr/>
            <p:nvPr/>
          </p:nvSpPr>
          <p:spPr>
            <a:xfrm>
              <a:off x="1322170" y="1010691"/>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2</a:t>
              </a:r>
              <a:endParaRPr lang="en-GB" sz="1400" kern="0" dirty="0">
                <a:solidFill>
                  <a:sysClr val="window" lastClr="FFFFFF"/>
                </a:solidFill>
                <a:latin typeface="Arial"/>
                <a:ea typeface="SimHei"/>
                <a:cs typeface="Arial"/>
              </a:endParaRPr>
            </a:p>
          </p:txBody>
        </p:sp>
        <p:sp>
          <p:nvSpPr>
            <p:cNvPr id="12" name="Oval 11"/>
            <p:cNvSpPr/>
            <p:nvPr/>
          </p:nvSpPr>
          <p:spPr>
            <a:xfrm>
              <a:off x="1322170" y="137557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3</a:t>
              </a:r>
              <a:endParaRPr lang="en-GB" sz="1400" kern="0" dirty="0">
                <a:solidFill>
                  <a:sysClr val="window" lastClr="FFFFFF"/>
                </a:solidFill>
                <a:latin typeface="Arial"/>
                <a:ea typeface="SimHei"/>
                <a:cs typeface="Arial"/>
              </a:endParaRPr>
            </a:p>
          </p:txBody>
        </p:sp>
        <p:sp>
          <p:nvSpPr>
            <p:cNvPr id="13" name="Oval 12"/>
            <p:cNvSpPr/>
            <p:nvPr/>
          </p:nvSpPr>
          <p:spPr>
            <a:xfrm>
              <a:off x="1322170" y="1725034"/>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4</a:t>
              </a:r>
              <a:endParaRPr lang="en-GB" sz="1400" kern="0" dirty="0">
                <a:solidFill>
                  <a:sysClr val="window" lastClr="FFFFFF"/>
                </a:solidFill>
                <a:latin typeface="Arial"/>
                <a:ea typeface="SimHei"/>
                <a:cs typeface="Arial"/>
              </a:endParaRPr>
            </a:p>
          </p:txBody>
        </p:sp>
        <p:sp>
          <p:nvSpPr>
            <p:cNvPr id="14" name="Oval 13"/>
            <p:cNvSpPr/>
            <p:nvPr/>
          </p:nvSpPr>
          <p:spPr>
            <a:xfrm>
              <a:off x="1322170" y="253174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5</a:t>
              </a:r>
              <a:endParaRPr lang="en-GB" sz="1400" kern="0" dirty="0">
                <a:solidFill>
                  <a:sysClr val="window" lastClr="FFFFFF"/>
                </a:solidFill>
                <a:latin typeface="Arial"/>
                <a:ea typeface="SimHei"/>
                <a:cs typeface="Arial"/>
              </a:endParaRPr>
            </a:p>
          </p:txBody>
        </p:sp>
        <p:sp>
          <p:nvSpPr>
            <p:cNvPr id="15" name="Oval 14"/>
            <p:cNvSpPr/>
            <p:nvPr/>
          </p:nvSpPr>
          <p:spPr>
            <a:xfrm>
              <a:off x="1322170" y="2945138"/>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6</a:t>
              </a:r>
              <a:endParaRPr lang="en-GB" sz="1400" kern="0" dirty="0">
                <a:solidFill>
                  <a:sysClr val="window" lastClr="FFFFFF"/>
                </a:solidFill>
                <a:latin typeface="Arial"/>
                <a:ea typeface="SimHei"/>
                <a:cs typeface="Arial"/>
              </a:endParaRPr>
            </a:p>
          </p:txBody>
        </p:sp>
        <p:sp>
          <p:nvSpPr>
            <p:cNvPr id="21" name="Oval 20"/>
            <p:cNvSpPr/>
            <p:nvPr/>
          </p:nvSpPr>
          <p:spPr>
            <a:xfrm>
              <a:off x="1322170" y="3319866"/>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7</a:t>
              </a:r>
              <a:endParaRPr lang="en-GB" sz="1400" kern="0" dirty="0">
                <a:solidFill>
                  <a:sysClr val="window" lastClr="FFFFFF"/>
                </a:solidFill>
                <a:latin typeface="Arial"/>
                <a:ea typeface="SimHei"/>
                <a:cs typeface="Arial"/>
              </a:endParaRPr>
            </a:p>
          </p:txBody>
        </p:sp>
      </p:grpSp>
    </p:spTree>
    <p:custDataLst>
      <p:tags r:id="rId1"/>
    </p:custDataLst>
    <p:extLst>
      <p:ext uri="{BB962C8B-B14F-4D97-AF65-F5344CB8AC3E}">
        <p14:creationId xmlns:p14="http://schemas.microsoft.com/office/powerpoint/2010/main" val="21040740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dirty="0" smtClean="0"/>
              <a:t>Full Review application form</a:t>
            </a:r>
            <a:br>
              <a:rPr lang="en-US" dirty="0" smtClean="0"/>
            </a:br>
            <a:r>
              <a:rPr lang="en-US" sz="2000" dirty="0" smtClean="0">
                <a:solidFill>
                  <a:schemeClr val="tx1">
                    <a:lumMod val="65000"/>
                    <a:lumOff val="35000"/>
                  </a:schemeClr>
                </a:solidFill>
              </a:rPr>
              <a:t>Overview</a:t>
            </a:r>
            <a:endParaRPr lang="en-GB" dirty="0">
              <a:solidFill>
                <a:schemeClr val="tx1">
                  <a:lumMod val="65000"/>
                  <a:lumOff val="35000"/>
                </a:schemeClr>
              </a:solidFill>
            </a:endParaRPr>
          </a:p>
        </p:txBody>
      </p:sp>
      <p:sp>
        <p:nvSpPr>
          <p:cNvPr id="8" name="Content Placeholder 7"/>
          <p:cNvSpPr>
            <a:spLocks noGrp="1"/>
          </p:cNvSpPr>
          <p:nvPr>
            <p:ph idx="1"/>
          </p:nvPr>
        </p:nvSpPr>
        <p:spPr>
          <a:xfrm>
            <a:off x="471575" y="1376046"/>
            <a:ext cx="5027266" cy="3394472"/>
          </a:xfrm>
        </p:spPr>
        <p:txBody>
          <a:bodyPr>
            <a:normAutofit/>
          </a:bodyPr>
          <a:lstStyle/>
          <a:p>
            <a:pPr marL="285750" indent="-285750">
              <a:buFont typeface="Arial" panose="020B0604020202020204" pitchFamily="34" charset="0"/>
              <a:buChar char="•"/>
            </a:pPr>
            <a:r>
              <a:rPr lang="en-US" dirty="0" smtClean="0">
                <a:solidFill>
                  <a:schemeClr val="tx2"/>
                </a:solidFill>
                <a:sym typeface="Wingdings" panose="05000000000000000000" pitchFamily="2" charset="2"/>
              </a:rPr>
              <a:t>A comprehensive</a:t>
            </a:r>
            <a:r>
              <a:rPr lang="en-US" dirty="0" smtClean="0">
                <a:sym typeface="Wingdings" panose="05000000000000000000" pitchFamily="2" charset="2"/>
              </a:rPr>
              <a:t> review form.</a:t>
            </a:r>
          </a:p>
          <a:p>
            <a:endParaRPr lang="en-US" sz="1600" dirty="0" smtClean="0">
              <a:sym typeface="Wingdings" panose="05000000000000000000" pitchFamily="2" charset="2"/>
            </a:endParaRPr>
          </a:p>
          <a:p>
            <a:pPr marL="285750" indent="-285750">
              <a:buFont typeface="Arial" panose="020B0604020202020204" pitchFamily="34" charset="0"/>
              <a:buChar char="•"/>
            </a:pPr>
            <a:r>
              <a:rPr lang="en-US" dirty="0" smtClean="0">
                <a:solidFill>
                  <a:schemeClr val="tx2"/>
                </a:solidFill>
                <a:sym typeface="Wingdings" panose="05000000000000000000" pitchFamily="2" charset="2"/>
              </a:rPr>
              <a:t>Designed to</a:t>
            </a:r>
          </a:p>
          <a:p>
            <a:pPr marL="548550" lvl="3" indent="-285750">
              <a:buFont typeface="Arial" panose="020B0604020202020204" pitchFamily="34" charset="0"/>
              <a:buChar char="•"/>
            </a:pPr>
            <a:r>
              <a:rPr lang="en-US" dirty="0">
                <a:solidFill>
                  <a:schemeClr val="tx1"/>
                </a:solidFill>
                <a:sym typeface="Wingdings" panose="05000000000000000000" pitchFamily="2" charset="2"/>
              </a:rPr>
              <a:t>O</a:t>
            </a:r>
            <a:r>
              <a:rPr lang="en-US" dirty="0" smtClean="0">
                <a:solidFill>
                  <a:schemeClr val="tx1"/>
                </a:solidFill>
                <a:sym typeface="Wingdings" panose="05000000000000000000" pitchFamily="2" charset="2"/>
              </a:rPr>
              <a:t>verview of the disease and health system context.</a:t>
            </a:r>
          </a:p>
          <a:p>
            <a:pPr marL="548550" lvl="3" indent="-285750">
              <a:buFont typeface="Arial" panose="020B0604020202020204" pitchFamily="34" charset="0"/>
              <a:buChar char="•"/>
            </a:pPr>
            <a:r>
              <a:rPr lang="en-US" dirty="0" smtClean="0">
                <a:solidFill>
                  <a:schemeClr val="tx1"/>
                </a:solidFill>
                <a:sym typeface="Wingdings" panose="05000000000000000000" pitchFamily="2" charset="2"/>
              </a:rPr>
              <a:t>Understand the programmatic gaps and funding landscape.</a:t>
            </a:r>
          </a:p>
          <a:p>
            <a:pPr marL="548550" lvl="3" indent="-285750">
              <a:buFont typeface="Arial" panose="020B0604020202020204" pitchFamily="34" charset="0"/>
              <a:buChar char="•"/>
            </a:pPr>
            <a:r>
              <a:rPr lang="en-US" dirty="0" smtClean="0">
                <a:solidFill>
                  <a:schemeClr val="tx1"/>
                </a:solidFill>
                <a:sym typeface="Wingdings" panose="05000000000000000000" pitchFamily="2" charset="2"/>
              </a:rPr>
              <a:t>Prioritize funding needs and choose best response for highest impact.</a:t>
            </a:r>
          </a:p>
          <a:p>
            <a:pPr marL="548550" lvl="3" indent="-285750">
              <a:buFont typeface="Arial" panose="020B0604020202020204" pitchFamily="34" charset="0"/>
              <a:buChar char="•"/>
            </a:pPr>
            <a:r>
              <a:rPr lang="en-US" dirty="0" smtClean="0">
                <a:solidFill>
                  <a:schemeClr val="tx1"/>
                </a:solidFill>
                <a:sym typeface="Wingdings" panose="05000000000000000000" pitchFamily="2" charset="2"/>
              </a:rPr>
              <a:t>Ensure appropriate operationalization, risk mitigation and financial sustainability.</a:t>
            </a:r>
          </a:p>
          <a:p>
            <a:pPr marL="548550" lvl="3" indent="-285750">
              <a:buFont typeface="Arial" panose="020B0604020202020204" pitchFamily="34" charset="0"/>
              <a:buChar char="•"/>
            </a:pPr>
            <a:r>
              <a:rPr lang="en-US" dirty="0" smtClean="0">
                <a:solidFill>
                  <a:schemeClr val="tx1"/>
                </a:solidFill>
                <a:sym typeface="Wingdings" panose="05000000000000000000" pitchFamily="2" charset="2"/>
              </a:rPr>
              <a:t>Determined further prioritization in case additional resources become available.</a:t>
            </a:r>
          </a:p>
          <a:p>
            <a:pPr marL="285750" indent="-285750">
              <a:buFont typeface="Arial" panose="020B0604020202020204" pitchFamily="34" charset="0"/>
              <a:buChar char="•"/>
            </a:pPr>
            <a:endParaRPr lang="en-US" sz="1600" dirty="0" smtClean="0">
              <a:sym typeface="Wingdings" panose="05000000000000000000" pitchFamily="2" charset="2"/>
            </a:endParaRPr>
          </a:p>
        </p:txBody>
      </p:sp>
      <p:sp>
        <p:nvSpPr>
          <p:cNvPr id="4" name="Slide Number Placeholder 3"/>
          <p:cNvSpPr>
            <a:spLocks noGrp="1"/>
          </p:cNvSpPr>
          <p:nvPr>
            <p:ph type="sldNum" sz="quarter" idx="12"/>
          </p:nvPr>
        </p:nvSpPr>
        <p:spPr/>
        <p:txBody>
          <a:bodyPr/>
          <a:lstStyle/>
          <a:p>
            <a:fld id="{1D1E3EDB-D7EB-F14E-A6D1-748C03EC5EDC}" type="slidenum">
              <a:rPr lang="en-US" smtClean="0"/>
              <a:t>35</a:t>
            </a:fld>
            <a:endParaRPr lang="en-US" dirty="0"/>
          </a:p>
        </p:txBody>
      </p:sp>
      <p:pic>
        <p:nvPicPr>
          <p:cNvPr id="74" name="Picture 73"/>
          <p:cNvPicPr>
            <a:picLocks noChangeAspect="1"/>
          </p:cNvPicPr>
          <p:nvPr/>
        </p:nvPicPr>
        <p:blipFill rotWithShape="1">
          <a:blip r:embed="rId3"/>
          <a:srcRect l="19109" t="16726" r="60168" b="6056"/>
          <a:stretch/>
        </p:blipFill>
        <p:spPr>
          <a:xfrm>
            <a:off x="5893668" y="450000"/>
            <a:ext cx="3060609" cy="4035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Tree>
    <p:custDataLst>
      <p:tags r:id="rId1"/>
    </p:custDataLst>
    <p:extLst>
      <p:ext uri="{BB962C8B-B14F-4D97-AF65-F5344CB8AC3E}">
        <p14:creationId xmlns:p14="http://schemas.microsoft.com/office/powerpoint/2010/main" val="21692496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450000"/>
            <a:ext cx="4436037" cy="857250"/>
          </a:xfrm>
        </p:spPr>
        <p:txBody>
          <a:bodyPr/>
          <a:lstStyle/>
          <a:p>
            <a:r>
              <a:rPr lang="en-US" dirty="0" smtClean="0"/>
              <a:t>Full Review application form </a:t>
            </a:r>
            <a:br>
              <a:rPr lang="en-US" dirty="0" smtClean="0"/>
            </a:br>
            <a:r>
              <a:rPr lang="en-US" sz="2000" dirty="0" smtClean="0">
                <a:solidFill>
                  <a:schemeClr val="tx1">
                    <a:lumMod val="65000"/>
                    <a:lumOff val="35000"/>
                  </a:schemeClr>
                </a:solidFill>
              </a:rPr>
              <a:t>Questions</a:t>
            </a:r>
            <a:endParaRPr lang="en-GB" sz="2000" dirty="0">
              <a:solidFill>
                <a:schemeClr val="tx1">
                  <a:lumMod val="65000"/>
                  <a:lumOff val="35000"/>
                </a:schemeClr>
              </a:solidFill>
            </a:endParaRPr>
          </a:p>
        </p:txBody>
      </p:sp>
      <p:sp>
        <p:nvSpPr>
          <p:cNvPr id="6" name="Content Placeholder 5"/>
          <p:cNvSpPr>
            <a:spLocks noGrp="1"/>
          </p:cNvSpPr>
          <p:nvPr>
            <p:ph idx="1"/>
          </p:nvPr>
        </p:nvSpPr>
        <p:spPr>
          <a:xfrm>
            <a:off x="380511" y="1492781"/>
            <a:ext cx="4990850" cy="3394472"/>
          </a:xfrm>
        </p:spPr>
        <p:txBody>
          <a:bodyPr/>
          <a:lstStyle/>
          <a:p>
            <a:pPr marL="285750" indent="-285750">
              <a:buFont typeface="Arial" panose="020B0604020202020204" pitchFamily="34" charset="0"/>
              <a:buChar char="•"/>
            </a:pPr>
            <a:r>
              <a:rPr lang="en-US" dirty="0" smtClean="0"/>
              <a:t>Request for </a:t>
            </a:r>
            <a:r>
              <a:rPr lang="en-US" dirty="0" smtClean="0">
                <a:solidFill>
                  <a:schemeClr val="tx2"/>
                </a:solidFill>
              </a:rPr>
              <a:t>concise but relevant </a:t>
            </a:r>
            <a:r>
              <a:rPr lang="en-US" dirty="0" smtClean="0"/>
              <a:t>information using tables and yes/no questions.</a:t>
            </a:r>
          </a:p>
          <a:p>
            <a:endParaRPr lang="en-US" dirty="0" smtClean="0"/>
          </a:p>
          <a:p>
            <a:pPr marL="285750" indent="-285750">
              <a:buFont typeface="Arial" panose="020B0604020202020204" pitchFamily="34" charset="0"/>
              <a:buChar char="•"/>
            </a:pPr>
            <a:r>
              <a:rPr lang="en-US" dirty="0" smtClean="0"/>
              <a:t>Prompt applicants to build on information </a:t>
            </a:r>
            <a:r>
              <a:rPr lang="en-US" dirty="0" smtClean="0">
                <a:solidFill>
                  <a:schemeClr val="tx2"/>
                </a:solidFill>
              </a:rPr>
              <a:t>already available</a:t>
            </a:r>
            <a:r>
              <a:rPr lang="en-US" dirty="0" smtClean="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Requests </a:t>
            </a:r>
            <a:r>
              <a:rPr lang="en-US" dirty="0" smtClean="0">
                <a:solidFill>
                  <a:schemeClr val="tx2"/>
                </a:solidFill>
              </a:rPr>
              <a:t>key sources of information </a:t>
            </a:r>
            <a:r>
              <a:rPr lang="en-US" dirty="0" smtClean="0"/>
              <a:t>and a brief analysis on main considerations.</a:t>
            </a:r>
          </a:p>
          <a:p>
            <a:endParaRPr lang="en-US" dirty="0" smtClean="0"/>
          </a:p>
          <a:p>
            <a:pPr marL="285750" indent="-285750">
              <a:buFont typeface="Arial" panose="020B0604020202020204" pitchFamily="34" charset="0"/>
              <a:buChar char="•"/>
            </a:pPr>
            <a:r>
              <a:rPr lang="en-US" dirty="0" smtClean="0">
                <a:solidFill>
                  <a:schemeClr val="tx2"/>
                </a:solidFill>
              </a:rPr>
              <a:t>Builds on lessons-learnt </a:t>
            </a:r>
            <a:r>
              <a:rPr lang="en-US" dirty="0" smtClean="0"/>
              <a:t>and past implementations.</a:t>
            </a:r>
          </a:p>
          <a:p>
            <a:endParaRPr lang="en-US" dirty="0" smtClean="0"/>
          </a:p>
          <a:p>
            <a:pPr marL="285750" indent="-285750">
              <a:buFont typeface="Arial" panose="020B0604020202020204" pitchFamily="34" charset="0"/>
              <a:buChar char="•"/>
            </a:pPr>
            <a:endParaRPr lang="en-GB" dirty="0"/>
          </a:p>
        </p:txBody>
      </p:sp>
      <p:sp>
        <p:nvSpPr>
          <p:cNvPr id="4" name="Slide Number Placeholder 3"/>
          <p:cNvSpPr>
            <a:spLocks noGrp="1"/>
          </p:cNvSpPr>
          <p:nvPr>
            <p:ph type="sldNum" sz="quarter" idx="12"/>
          </p:nvPr>
        </p:nvSpPr>
        <p:spPr/>
        <p:txBody>
          <a:bodyPr/>
          <a:lstStyle/>
          <a:p>
            <a:fld id="{1D1E3EDB-D7EB-F14E-A6D1-748C03EC5EDC}" type="slidenum">
              <a:rPr lang="en-US" smtClean="0"/>
              <a:t>36</a:t>
            </a:fld>
            <a:endParaRPr lang="en-US" dirty="0"/>
          </a:p>
        </p:txBody>
      </p:sp>
      <p:pic>
        <p:nvPicPr>
          <p:cNvPr id="5" name="Picture 4"/>
          <p:cNvPicPr>
            <a:picLocks noChangeAspect="1"/>
          </p:cNvPicPr>
          <p:nvPr/>
        </p:nvPicPr>
        <p:blipFill rotWithShape="1">
          <a:blip r:embed="rId3"/>
          <a:srcRect l="18959" t="16111" r="60104" b="7592"/>
          <a:stretch/>
        </p:blipFill>
        <p:spPr>
          <a:xfrm>
            <a:off x="5530850" y="450000"/>
            <a:ext cx="3340224" cy="41795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3" name="Picture 2"/>
          <p:cNvPicPr>
            <a:picLocks noChangeAspect="1"/>
          </p:cNvPicPr>
          <p:nvPr/>
        </p:nvPicPr>
        <p:blipFill rotWithShape="1">
          <a:blip r:embed="rId4"/>
          <a:srcRect l="29503" t="27344" r="29062" b="10416"/>
          <a:stretch/>
        </p:blipFill>
        <p:spPr>
          <a:xfrm>
            <a:off x="5530850" y="1078137"/>
            <a:ext cx="3461419" cy="2923247"/>
          </a:xfrm>
          <a:prstGeom prst="rect">
            <a:avLst/>
          </a:prstGeom>
        </p:spPr>
      </p:pic>
    </p:spTree>
    <p:custDataLst>
      <p:tags r:id="rId1"/>
    </p:custDataLst>
    <p:extLst>
      <p:ext uri="{BB962C8B-B14F-4D97-AF65-F5344CB8AC3E}">
        <p14:creationId xmlns:p14="http://schemas.microsoft.com/office/powerpoint/2010/main" val="316308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1000"/>
                                        <p:tgtEl>
                                          <p:spTgt spid="6">
                                            <p:txEl>
                                              <p:pRg st="2" end="2"/>
                                            </p:txEl>
                                          </p:spTgt>
                                        </p:tgtEl>
                                      </p:cBhvr>
                                    </p:animEffect>
                                    <p:anim calcmode="lin" valueType="num">
                                      <p:cBhvr>
                                        <p:cTn id="13"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fade">
                                      <p:cBhvr>
                                        <p:cTn id="24" dur="1000"/>
                                        <p:tgtEl>
                                          <p:spTgt spid="6">
                                            <p:txEl>
                                              <p:pRg st="4" end="4"/>
                                            </p:txEl>
                                          </p:spTgt>
                                        </p:tgtEl>
                                      </p:cBhvr>
                                    </p:animEffect>
                                    <p:anim calcmode="lin" valueType="num">
                                      <p:cBhvr>
                                        <p:cTn id="2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animEffect transition="in" filter="fade">
                                      <p:cBhvr>
                                        <p:cTn id="29" dur="1000"/>
                                        <p:tgtEl>
                                          <p:spTgt spid="6">
                                            <p:txEl>
                                              <p:pRg st="6" end="6"/>
                                            </p:txEl>
                                          </p:spTgt>
                                        </p:tgtEl>
                                      </p:cBhvr>
                                    </p:animEffect>
                                    <p:anim calcmode="lin" valueType="num">
                                      <p:cBhvr>
                                        <p:cTn id="30"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450000"/>
            <a:ext cx="4436037" cy="857250"/>
          </a:xfrm>
        </p:spPr>
        <p:txBody>
          <a:bodyPr/>
          <a:lstStyle/>
          <a:p>
            <a:r>
              <a:rPr lang="en-US" dirty="0" smtClean="0"/>
              <a:t>Full Review application form </a:t>
            </a:r>
            <a:br>
              <a:rPr lang="en-US" dirty="0" smtClean="0"/>
            </a:br>
            <a:r>
              <a:rPr lang="en-US" sz="2000" dirty="0" smtClean="0">
                <a:solidFill>
                  <a:schemeClr val="tx1">
                    <a:lumMod val="65000"/>
                    <a:lumOff val="35000"/>
                  </a:schemeClr>
                </a:solidFill>
              </a:rPr>
              <a:t>Questions</a:t>
            </a:r>
            <a:endParaRPr lang="en-GB" sz="2000" dirty="0">
              <a:solidFill>
                <a:schemeClr val="tx1">
                  <a:lumMod val="65000"/>
                  <a:lumOff val="35000"/>
                </a:schemeClr>
              </a:solidFill>
            </a:endParaRPr>
          </a:p>
        </p:txBody>
      </p:sp>
      <p:sp>
        <p:nvSpPr>
          <p:cNvPr id="6" name="Content Placeholder 5"/>
          <p:cNvSpPr>
            <a:spLocks noGrp="1"/>
          </p:cNvSpPr>
          <p:nvPr>
            <p:ph idx="1"/>
          </p:nvPr>
        </p:nvSpPr>
        <p:spPr>
          <a:xfrm>
            <a:off x="379209" y="1282817"/>
            <a:ext cx="4990850" cy="3565407"/>
          </a:xfrm>
        </p:spPr>
        <p:txBody>
          <a:bodyPr>
            <a:normAutofit/>
          </a:bodyPr>
          <a:lstStyle/>
          <a:p>
            <a:pPr marL="285750" indent="-285750">
              <a:buFont typeface="Arial" panose="020B0604020202020204" pitchFamily="34" charset="0"/>
              <a:buChar char="•"/>
            </a:pPr>
            <a:r>
              <a:rPr lang="en-US" dirty="0" smtClean="0">
                <a:solidFill>
                  <a:schemeClr val="tx2"/>
                </a:solidFill>
              </a:rPr>
              <a:t>Funding request section</a:t>
            </a:r>
            <a:r>
              <a:rPr lang="en-US" dirty="0" smtClean="0"/>
              <a:t>: </a:t>
            </a:r>
          </a:p>
          <a:p>
            <a:pPr marL="548550" lvl="3" indent="-285750">
              <a:buFont typeface="Arial" panose="020B0604020202020204" pitchFamily="34" charset="0"/>
              <a:buChar char="•"/>
            </a:pPr>
            <a:r>
              <a:rPr lang="en-US" dirty="0" smtClean="0">
                <a:solidFill>
                  <a:schemeClr val="tx1"/>
                </a:solidFill>
              </a:rPr>
              <a:t>Details applicant’s request within the allocation amount.</a:t>
            </a:r>
          </a:p>
          <a:p>
            <a:pPr marL="548550" lvl="3" indent="-285750">
              <a:buFont typeface="Arial" panose="020B0604020202020204" pitchFamily="34" charset="0"/>
              <a:buChar char="•"/>
            </a:pPr>
            <a:r>
              <a:rPr lang="en-US" dirty="0" smtClean="0">
                <a:solidFill>
                  <a:schemeClr val="tx1"/>
                </a:solidFill>
              </a:rPr>
              <a:t>Builds on the gap analysis outlined in the Programmatic Gap tables and Funding Landscape tables. </a:t>
            </a:r>
          </a:p>
          <a:p>
            <a:pPr marL="548550" lvl="3" indent="-285750">
              <a:buFont typeface="Arial" panose="020B0604020202020204" pitchFamily="34" charset="0"/>
              <a:buChar char="•"/>
            </a:pPr>
            <a:r>
              <a:rPr lang="en-US" dirty="0" smtClean="0">
                <a:solidFill>
                  <a:schemeClr val="tx1"/>
                </a:solidFill>
              </a:rPr>
              <a:t>Analysis should be aligned to the Performance Framework and budget. </a:t>
            </a:r>
          </a:p>
          <a:p>
            <a:pPr marL="548550" lvl="3" indent="-285750">
              <a:buFont typeface="Arial" panose="020B0604020202020204" pitchFamily="34" charset="0"/>
              <a:buChar char="•"/>
            </a:pPr>
            <a:r>
              <a:rPr lang="en-US" dirty="0" smtClean="0">
                <a:solidFill>
                  <a:schemeClr val="tx1"/>
                </a:solidFill>
              </a:rPr>
              <a:t>Critical modules for the program should be included in the funding request.</a:t>
            </a:r>
          </a:p>
          <a:p>
            <a:pPr marL="548550" lvl="3" indent="-285750">
              <a:buFont typeface="Arial" panose="020B0604020202020204" pitchFamily="34" charset="0"/>
              <a:buChar char="•"/>
            </a:pPr>
            <a:r>
              <a:rPr lang="en-US" dirty="0" smtClean="0">
                <a:solidFill>
                  <a:schemeClr val="tx1"/>
                </a:solidFill>
              </a:rPr>
              <a:t>RSSH embedded in the application.</a:t>
            </a:r>
          </a:p>
          <a:p>
            <a:pPr marL="548550" lvl="3" indent="-285750">
              <a:buFont typeface="Arial" panose="020B0604020202020204" pitchFamily="34" charset="0"/>
              <a:buChar char="•"/>
            </a:pPr>
            <a:r>
              <a:rPr lang="en-US" dirty="0" smtClean="0">
                <a:solidFill>
                  <a:schemeClr val="tx1"/>
                </a:solidFill>
              </a:rPr>
              <a:t>LMI and UMI must demonstrate the selected modules meet the focus of application requirement.</a:t>
            </a:r>
          </a:p>
          <a:p>
            <a:pPr marL="285750" indent="-285750">
              <a:buFont typeface="Arial" panose="020B0604020202020204" pitchFamily="34" charset="0"/>
              <a:buChar char="•"/>
            </a:pPr>
            <a:endParaRPr lang="en-US" dirty="0" smtClean="0"/>
          </a:p>
        </p:txBody>
      </p:sp>
      <p:sp>
        <p:nvSpPr>
          <p:cNvPr id="4" name="Slide Number Placeholder 3"/>
          <p:cNvSpPr>
            <a:spLocks noGrp="1"/>
          </p:cNvSpPr>
          <p:nvPr>
            <p:ph type="sldNum" sz="quarter" idx="12"/>
          </p:nvPr>
        </p:nvSpPr>
        <p:spPr/>
        <p:txBody>
          <a:bodyPr/>
          <a:lstStyle/>
          <a:p>
            <a:fld id="{1D1E3EDB-D7EB-F14E-A6D1-748C03EC5EDC}" type="slidenum">
              <a:rPr lang="en-US" smtClean="0"/>
              <a:t>37</a:t>
            </a:fld>
            <a:endParaRPr lang="en-US" dirty="0"/>
          </a:p>
        </p:txBody>
      </p:sp>
      <p:grpSp>
        <p:nvGrpSpPr>
          <p:cNvPr id="9" name="Group 8"/>
          <p:cNvGrpSpPr/>
          <p:nvPr/>
        </p:nvGrpSpPr>
        <p:grpSpPr>
          <a:xfrm>
            <a:off x="5530850" y="602915"/>
            <a:ext cx="3586803" cy="4074375"/>
            <a:chOff x="9034690" y="1307250"/>
            <a:chExt cx="3586803" cy="4074375"/>
          </a:xfrm>
        </p:grpSpPr>
        <p:pic>
          <p:nvPicPr>
            <p:cNvPr id="7" name="Picture 6"/>
            <p:cNvPicPr>
              <a:picLocks noChangeAspect="1"/>
            </p:cNvPicPr>
            <p:nvPr/>
          </p:nvPicPr>
          <p:blipFill rotWithShape="1">
            <a:blip r:embed="rId3"/>
            <a:srcRect l="29992" t="30852" r="28952" b="16077"/>
            <a:stretch/>
          </p:blipFill>
          <p:spPr>
            <a:xfrm>
              <a:off x="9034690" y="2782804"/>
              <a:ext cx="3586803" cy="2598821"/>
            </a:xfrm>
            <a:prstGeom prst="rect">
              <a:avLst/>
            </a:prstGeom>
          </p:spPr>
        </p:pic>
        <p:pic>
          <p:nvPicPr>
            <p:cNvPr id="8" name="Picture 7"/>
            <p:cNvPicPr>
              <a:picLocks noChangeAspect="1"/>
            </p:cNvPicPr>
            <p:nvPr/>
          </p:nvPicPr>
          <p:blipFill rotWithShape="1">
            <a:blip r:embed="rId4"/>
            <a:srcRect l="30149" t="34362" r="29410" b="35375"/>
            <a:stretch/>
          </p:blipFill>
          <p:spPr>
            <a:xfrm>
              <a:off x="9087522" y="1307250"/>
              <a:ext cx="3481137" cy="1464626"/>
            </a:xfrm>
            <a:prstGeom prst="rect">
              <a:avLst/>
            </a:prstGeom>
          </p:spPr>
        </p:pic>
      </p:grpSp>
      <p:pic>
        <p:nvPicPr>
          <p:cNvPr id="3" name="Picture 2"/>
          <p:cNvPicPr>
            <a:picLocks noChangeAspect="1"/>
          </p:cNvPicPr>
          <p:nvPr/>
        </p:nvPicPr>
        <p:blipFill rotWithShape="1">
          <a:blip r:embed="rId5"/>
          <a:srcRect l="29210" t="22136" r="29795" b="9114"/>
          <a:stretch/>
        </p:blipFill>
        <p:spPr>
          <a:xfrm>
            <a:off x="5445885" y="802425"/>
            <a:ext cx="3618934" cy="3412137"/>
          </a:xfrm>
          <a:prstGeom prst="rect">
            <a:avLst/>
          </a:prstGeom>
        </p:spPr>
      </p:pic>
      <p:pic>
        <p:nvPicPr>
          <p:cNvPr id="11" name="Picture 10"/>
          <p:cNvPicPr>
            <a:picLocks noChangeAspect="1"/>
          </p:cNvPicPr>
          <p:nvPr/>
        </p:nvPicPr>
        <p:blipFill rotWithShape="1">
          <a:blip r:embed="rId6"/>
          <a:srcRect l="17985" t="19444" r="59130" b="25740"/>
          <a:stretch/>
        </p:blipFill>
        <p:spPr>
          <a:xfrm>
            <a:off x="5583682" y="996607"/>
            <a:ext cx="3416479" cy="2689568"/>
          </a:xfrm>
          <a:prstGeom prst="rect">
            <a:avLst/>
          </a:prstGeom>
        </p:spPr>
      </p:pic>
    </p:spTree>
    <p:custDataLst>
      <p:tags r:id="rId1"/>
    </p:custDataLst>
    <p:extLst>
      <p:ext uri="{BB962C8B-B14F-4D97-AF65-F5344CB8AC3E}">
        <p14:creationId xmlns:p14="http://schemas.microsoft.com/office/powerpoint/2010/main" val="167029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anim calcmode="lin" valueType="num">
                                      <p:cBhvr>
                                        <p:cTn id="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anim calcmode="lin" valueType="num">
                                      <p:cBhvr>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anim calcmode="lin" valueType="num">
                                      <p:cBhvr>
                                        <p:cTn id="18"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6">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anim calcmode="lin" valueType="num">
                                      <p:cBhvr>
                                        <p:cTn id="2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4" dur="500" fill="hold"/>
                                        <p:tgtEl>
                                          <p:spTgt spid="6">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anim calcmode="lin" valueType="num">
                                      <p:cBhvr>
                                        <p:cTn id="28"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9" dur="5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anim calcmode="lin" valueType="num">
                                      <p:cBhvr>
                                        <p:cTn id="35" dur="500" fill="hold"/>
                                        <p:tgtEl>
                                          <p:spTgt spid="9"/>
                                        </p:tgtEl>
                                        <p:attrNameLst>
                                          <p:attrName>ppt_x</p:attrName>
                                        </p:attrNameLst>
                                      </p:cBhvr>
                                      <p:tavLst>
                                        <p:tav tm="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xit" presetSubtype="0" fill="hold" nodeType="clickEffect">
                                  <p:stCondLst>
                                    <p:cond delay="0"/>
                                  </p:stCondLst>
                                  <p:childTnLst>
                                    <p:animEffect transition="out" filter="fade">
                                      <p:cBhvr>
                                        <p:cTn id="40" dur="500"/>
                                        <p:tgtEl>
                                          <p:spTgt spid="9"/>
                                        </p:tgtEl>
                                      </p:cBhvr>
                                    </p:animEffect>
                                    <p:anim calcmode="lin" valueType="num">
                                      <p:cBhvr>
                                        <p:cTn id="41" dur="500"/>
                                        <p:tgtEl>
                                          <p:spTgt spid="9"/>
                                        </p:tgtEl>
                                        <p:attrNameLst>
                                          <p:attrName>ppt_x</p:attrName>
                                        </p:attrNameLst>
                                      </p:cBhvr>
                                      <p:tavLst>
                                        <p:tav tm="0">
                                          <p:val>
                                            <p:strVal val="ppt_x"/>
                                          </p:val>
                                        </p:tav>
                                        <p:tav tm="100000">
                                          <p:val>
                                            <p:strVal val="ppt_x"/>
                                          </p:val>
                                        </p:tav>
                                      </p:tavLst>
                                    </p:anim>
                                    <p:anim calcmode="lin" valueType="num">
                                      <p:cBhvr>
                                        <p:cTn id="42" dur="500"/>
                                        <p:tgtEl>
                                          <p:spTgt spid="9"/>
                                        </p:tgtEl>
                                        <p:attrNameLst>
                                          <p:attrName>ppt_y</p:attrName>
                                        </p:attrNameLst>
                                      </p:cBhvr>
                                      <p:tavLst>
                                        <p:tav tm="0">
                                          <p:val>
                                            <p:strVal val="ppt_y"/>
                                          </p:val>
                                        </p:tav>
                                        <p:tav tm="100000">
                                          <p:val>
                                            <p:strVal val="ppt_y+.1"/>
                                          </p:val>
                                        </p:tav>
                                      </p:tavLst>
                                    </p:anim>
                                    <p:set>
                                      <p:cBhvr>
                                        <p:cTn id="43" dur="1" fill="hold">
                                          <p:stCondLst>
                                            <p:cond delay="499"/>
                                          </p:stCondLst>
                                        </p:cTn>
                                        <p:tgtEl>
                                          <p:spTgt spid="9"/>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6">
                                            <p:txEl>
                                              <p:pRg st="5" end="5"/>
                                            </p:txEl>
                                          </p:spTgt>
                                        </p:tgtEl>
                                        <p:attrNameLst>
                                          <p:attrName>style.visibility</p:attrName>
                                        </p:attrNameLst>
                                      </p:cBhvr>
                                      <p:to>
                                        <p:strVal val="visible"/>
                                      </p:to>
                                    </p:set>
                                    <p:animEffect transition="in" filter="fade">
                                      <p:cBhvr>
                                        <p:cTn id="48" dur="500"/>
                                        <p:tgtEl>
                                          <p:spTgt spid="6">
                                            <p:txEl>
                                              <p:pRg st="5" end="5"/>
                                            </p:txEl>
                                          </p:spTgt>
                                        </p:tgtEl>
                                      </p:cBhvr>
                                    </p:animEffect>
                                    <p:anim calcmode="lin" valueType="num">
                                      <p:cBhvr>
                                        <p:cTn id="4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50" dur="5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fade">
                                      <p:cBhvr>
                                        <p:cTn id="55" dur="500"/>
                                        <p:tgtEl>
                                          <p:spTgt spid="3"/>
                                        </p:tgtEl>
                                      </p:cBhvr>
                                    </p:animEffect>
                                    <p:anim calcmode="lin" valueType="num">
                                      <p:cBhvr>
                                        <p:cTn id="56" dur="500" fill="hold"/>
                                        <p:tgtEl>
                                          <p:spTgt spid="3"/>
                                        </p:tgtEl>
                                        <p:attrNameLst>
                                          <p:attrName>ppt_x</p:attrName>
                                        </p:attrNameLst>
                                      </p:cBhvr>
                                      <p:tavLst>
                                        <p:tav tm="0">
                                          <p:val>
                                            <p:strVal val="#ppt_x"/>
                                          </p:val>
                                        </p:tav>
                                        <p:tav tm="100000">
                                          <p:val>
                                            <p:strVal val="#ppt_x"/>
                                          </p:val>
                                        </p:tav>
                                      </p:tavLst>
                                    </p:anim>
                                    <p:anim calcmode="lin" valueType="num">
                                      <p:cBhvr>
                                        <p:cTn id="57"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xit" presetSubtype="0" fill="hold" nodeType="clickEffect">
                                  <p:stCondLst>
                                    <p:cond delay="0"/>
                                  </p:stCondLst>
                                  <p:childTnLst>
                                    <p:animEffect transition="out" filter="fade">
                                      <p:cBhvr>
                                        <p:cTn id="61" dur="500"/>
                                        <p:tgtEl>
                                          <p:spTgt spid="3"/>
                                        </p:tgtEl>
                                      </p:cBhvr>
                                    </p:animEffect>
                                    <p:anim calcmode="lin" valueType="num">
                                      <p:cBhvr>
                                        <p:cTn id="62" dur="500"/>
                                        <p:tgtEl>
                                          <p:spTgt spid="3"/>
                                        </p:tgtEl>
                                        <p:attrNameLst>
                                          <p:attrName>ppt_x</p:attrName>
                                        </p:attrNameLst>
                                      </p:cBhvr>
                                      <p:tavLst>
                                        <p:tav tm="0">
                                          <p:val>
                                            <p:strVal val="ppt_x"/>
                                          </p:val>
                                        </p:tav>
                                        <p:tav tm="100000">
                                          <p:val>
                                            <p:strVal val="ppt_x"/>
                                          </p:val>
                                        </p:tav>
                                      </p:tavLst>
                                    </p:anim>
                                    <p:anim calcmode="lin" valueType="num">
                                      <p:cBhvr>
                                        <p:cTn id="63" dur="500"/>
                                        <p:tgtEl>
                                          <p:spTgt spid="3"/>
                                        </p:tgtEl>
                                        <p:attrNameLst>
                                          <p:attrName>ppt_y</p:attrName>
                                        </p:attrNameLst>
                                      </p:cBhvr>
                                      <p:tavLst>
                                        <p:tav tm="0">
                                          <p:val>
                                            <p:strVal val="ppt_y"/>
                                          </p:val>
                                        </p:tav>
                                        <p:tav tm="100000">
                                          <p:val>
                                            <p:strVal val="ppt_y+.1"/>
                                          </p:val>
                                        </p:tav>
                                      </p:tavLst>
                                    </p:anim>
                                    <p:set>
                                      <p:cBhvr>
                                        <p:cTn id="64" dur="1" fill="hold">
                                          <p:stCondLst>
                                            <p:cond delay="499"/>
                                          </p:stCondLst>
                                        </p:cTn>
                                        <p:tgtEl>
                                          <p:spTgt spid="3"/>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6">
                                            <p:txEl>
                                              <p:pRg st="6" end="6"/>
                                            </p:txEl>
                                          </p:spTgt>
                                        </p:tgtEl>
                                        <p:attrNameLst>
                                          <p:attrName>style.visibility</p:attrName>
                                        </p:attrNameLst>
                                      </p:cBhvr>
                                      <p:to>
                                        <p:strVal val="visible"/>
                                      </p:to>
                                    </p:set>
                                    <p:animEffect transition="in" filter="fade">
                                      <p:cBhvr>
                                        <p:cTn id="69" dur="500"/>
                                        <p:tgtEl>
                                          <p:spTgt spid="6">
                                            <p:txEl>
                                              <p:pRg st="6" end="6"/>
                                            </p:txEl>
                                          </p:spTgt>
                                        </p:tgtEl>
                                      </p:cBhvr>
                                    </p:animEffect>
                                    <p:anim calcmode="lin" valueType="num">
                                      <p:cBhvr>
                                        <p:cTn id="70"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71" dur="5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fade">
                                      <p:cBhvr>
                                        <p:cTn id="76" dur="500"/>
                                        <p:tgtEl>
                                          <p:spTgt spid="11"/>
                                        </p:tgtEl>
                                      </p:cBhvr>
                                    </p:animEffect>
                                    <p:anim calcmode="lin" valueType="num">
                                      <p:cBhvr>
                                        <p:cTn id="77" dur="500" fill="hold"/>
                                        <p:tgtEl>
                                          <p:spTgt spid="11"/>
                                        </p:tgtEl>
                                        <p:attrNameLst>
                                          <p:attrName>ppt_x</p:attrName>
                                        </p:attrNameLst>
                                      </p:cBhvr>
                                      <p:tavLst>
                                        <p:tav tm="0">
                                          <p:val>
                                            <p:strVal val="#ppt_x"/>
                                          </p:val>
                                        </p:tav>
                                        <p:tav tm="100000">
                                          <p:val>
                                            <p:strVal val="#ppt_x"/>
                                          </p:val>
                                        </p:tav>
                                      </p:tavLst>
                                    </p:anim>
                                    <p:anim calcmode="lin" valueType="num">
                                      <p:cBhvr>
                                        <p:cTn id="78"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65814" y="4352174"/>
            <a:ext cx="8678184" cy="672001"/>
          </a:xfrm>
          <a:prstGeom prst="rect">
            <a:avLst/>
          </a:prstGeom>
          <a:solidFill>
            <a:schemeClr val="bg1"/>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solidFill>
                <a:prstClr val="black"/>
              </a:solidFill>
            </a:endParaRPr>
          </a:p>
        </p:txBody>
      </p:sp>
      <p:sp>
        <p:nvSpPr>
          <p:cNvPr id="3" name="Content Placeholder 2"/>
          <p:cNvSpPr>
            <a:spLocks noGrp="1"/>
          </p:cNvSpPr>
          <p:nvPr>
            <p:ph idx="1"/>
          </p:nvPr>
        </p:nvSpPr>
        <p:spPr>
          <a:xfrm>
            <a:off x="387806" y="959728"/>
            <a:ext cx="4880655" cy="4064447"/>
          </a:xfrm>
          <a:solidFill>
            <a:srgbClr val="FFFFFF"/>
          </a:solidFill>
        </p:spPr>
        <p:txBody>
          <a:bodyPr>
            <a:normAutofit/>
          </a:bodyPr>
          <a:lstStyle/>
          <a:p>
            <a:r>
              <a:rPr lang="en-US" dirty="0" smtClean="0">
                <a:solidFill>
                  <a:schemeClr val="tx2"/>
                </a:solidFill>
              </a:rPr>
              <a:t>Funding Landscape, Co-financing and Sustainability section assesses:</a:t>
            </a:r>
            <a:endParaRPr lang="en-US" sz="600" dirty="0" smtClean="0">
              <a:solidFill>
                <a:schemeClr val="tx2"/>
              </a:solidFill>
            </a:endParaRPr>
          </a:p>
          <a:p>
            <a:pPr marL="548550" lvl="3" indent="-285750">
              <a:buFont typeface="Arial" panose="020B0604020202020204" pitchFamily="34" charset="0"/>
              <a:buChar char="•"/>
            </a:pPr>
            <a:endParaRPr lang="en-US" sz="1400" dirty="0" smtClean="0">
              <a:solidFill>
                <a:schemeClr val="tx1"/>
              </a:solidFill>
            </a:endParaRPr>
          </a:p>
          <a:p>
            <a:pPr marL="548550" lvl="3" indent="-285750">
              <a:buFont typeface="Arial" panose="020B0604020202020204" pitchFamily="34" charset="0"/>
              <a:buChar char="•"/>
            </a:pPr>
            <a:r>
              <a:rPr lang="en-US" sz="1400" dirty="0" smtClean="0">
                <a:solidFill>
                  <a:schemeClr val="tx1"/>
                </a:solidFill>
              </a:rPr>
              <a:t>Trends and actions for increasing government expenditure on health to meet universal health coverage goals.</a:t>
            </a:r>
          </a:p>
          <a:p>
            <a:pPr marL="548550" lvl="3" indent="-285750">
              <a:buFont typeface="Arial" panose="020B0604020202020204" pitchFamily="34" charset="0"/>
              <a:buChar char="•"/>
            </a:pPr>
            <a:r>
              <a:rPr lang="en-US" sz="1400" dirty="0" smtClean="0">
                <a:solidFill>
                  <a:schemeClr val="tx1"/>
                </a:solidFill>
              </a:rPr>
              <a:t>Realization of co-financing commitments of previous allocation cycle.</a:t>
            </a:r>
          </a:p>
          <a:p>
            <a:pPr marL="548550" lvl="3" indent="-285750">
              <a:buFont typeface="Arial" panose="020B0604020202020204" pitchFamily="34" charset="0"/>
              <a:buChar char="•"/>
            </a:pPr>
            <a:r>
              <a:rPr lang="en-US" sz="1400" dirty="0" smtClean="0">
                <a:solidFill>
                  <a:schemeClr val="tx1"/>
                </a:solidFill>
              </a:rPr>
              <a:t>Funding landscape.</a:t>
            </a:r>
          </a:p>
          <a:p>
            <a:pPr marL="548550" lvl="3" indent="-285750">
              <a:buFont typeface="Arial" panose="020B0604020202020204" pitchFamily="34" charset="0"/>
              <a:buChar char="•"/>
            </a:pPr>
            <a:r>
              <a:rPr lang="en-US" sz="1400" dirty="0" smtClean="0">
                <a:solidFill>
                  <a:schemeClr val="tx1"/>
                </a:solidFill>
              </a:rPr>
              <a:t>Domestic commitments in the next allocation cycle meet the minimum requirement to access co-financing incentive.</a:t>
            </a:r>
          </a:p>
          <a:p>
            <a:pPr marL="548550" lvl="3" indent="-285750">
              <a:buFont typeface="Arial" panose="020B0604020202020204" pitchFamily="34" charset="0"/>
              <a:buChar char="•"/>
            </a:pPr>
            <a:r>
              <a:rPr lang="en-US" sz="1400" dirty="0" smtClean="0">
                <a:solidFill>
                  <a:schemeClr val="tx1"/>
                </a:solidFill>
              </a:rPr>
              <a:t>Long term sustainability.</a:t>
            </a:r>
          </a:p>
          <a:p>
            <a:pPr marL="548550" lvl="3" indent="-285750">
              <a:buFont typeface="Arial" panose="020B0604020202020204" pitchFamily="34" charset="0"/>
              <a:buChar char="•"/>
            </a:pPr>
            <a:endParaRPr lang="en-GB" dirty="0" smtClean="0">
              <a:solidFill>
                <a:schemeClr val="tx1"/>
              </a:solidFill>
            </a:endParaRPr>
          </a:p>
          <a:p>
            <a:pPr marL="285750" lvl="2" indent="-285750">
              <a:buFont typeface="Arial" panose="020B0604020202020204" pitchFamily="34" charset="0"/>
              <a:buChar char="•"/>
            </a:pPr>
            <a:r>
              <a:rPr lang="en-US" sz="1550" dirty="0">
                <a:solidFill>
                  <a:schemeClr val="tx2"/>
                </a:solidFill>
              </a:rPr>
              <a:t>No more minimum threshold requirements for </a:t>
            </a:r>
            <a:r>
              <a:rPr lang="en-US" sz="1550" dirty="0" smtClean="0">
                <a:solidFill>
                  <a:schemeClr val="tx2"/>
                </a:solidFill>
              </a:rPr>
              <a:t>co-financing</a:t>
            </a:r>
          </a:p>
          <a:p>
            <a:pPr marL="285750" lvl="2" indent="-285750">
              <a:buFont typeface="Arial" panose="020B0604020202020204" pitchFamily="34" charset="0"/>
              <a:buChar char="•"/>
            </a:pPr>
            <a:r>
              <a:rPr lang="en-US" sz="1550" dirty="0" smtClean="0">
                <a:solidFill>
                  <a:schemeClr val="tx2"/>
                </a:solidFill>
              </a:rPr>
              <a:t>Co-financing incentive of not less than 15% of the Global Fund allocation for each eligible component</a:t>
            </a:r>
            <a:endParaRPr lang="en-US" sz="1550" dirty="0">
              <a:solidFill>
                <a:schemeClr val="tx2"/>
              </a:solidFill>
            </a:endParaRPr>
          </a:p>
          <a:p>
            <a:pPr lvl="3" indent="0">
              <a:buNone/>
            </a:pPr>
            <a:endParaRPr lang="en-US" sz="1400" dirty="0">
              <a:solidFill>
                <a:schemeClr val="tx1"/>
              </a:solidFill>
            </a:endParaRPr>
          </a:p>
          <a:p>
            <a:pPr lvl="3" indent="0">
              <a:buNone/>
            </a:pPr>
            <a:endParaRPr lang="en-US" dirty="0">
              <a:solidFill>
                <a:schemeClr val="tx1"/>
              </a:solidFill>
            </a:endParaRPr>
          </a:p>
        </p:txBody>
      </p:sp>
      <p:sp>
        <p:nvSpPr>
          <p:cNvPr id="4" name="Slide Number Placeholder 3"/>
          <p:cNvSpPr>
            <a:spLocks noGrp="1"/>
          </p:cNvSpPr>
          <p:nvPr>
            <p:ph type="sldNum" sz="quarter" idx="12"/>
          </p:nvPr>
        </p:nvSpPr>
        <p:spPr/>
        <p:txBody>
          <a:bodyPr/>
          <a:lstStyle/>
          <a:p>
            <a:fld id="{1D1E3EDB-D7EB-F14E-A6D1-748C03EC5EDC}" type="slidenum">
              <a:rPr lang="en-US" smtClean="0"/>
              <a:t>38</a:t>
            </a:fld>
            <a:endParaRPr lang="en-US" dirty="0"/>
          </a:p>
        </p:txBody>
      </p:sp>
      <p:pic>
        <p:nvPicPr>
          <p:cNvPr id="5" name="Picture 4"/>
          <p:cNvPicPr>
            <a:picLocks noChangeAspect="1"/>
          </p:cNvPicPr>
          <p:nvPr/>
        </p:nvPicPr>
        <p:blipFill rotWithShape="1">
          <a:blip r:embed="rId3"/>
          <a:srcRect l="16403" t="19074" r="57790" b="6112"/>
          <a:stretch/>
        </p:blipFill>
        <p:spPr>
          <a:xfrm>
            <a:off x="5280422" y="284900"/>
            <a:ext cx="3406378" cy="3245700"/>
          </a:xfrm>
          <a:prstGeom prst="rect">
            <a:avLst/>
          </a:prstGeom>
        </p:spPr>
      </p:pic>
      <p:pic>
        <p:nvPicPr>
          <p:cNvPr id="6" name="Picture 5"/>
          <p:cNvPicPr>
            <a:picLocks noChangeAspect="1"/>
          </p:cNvPicPr>
          <p:nvPr/>
        </p:nvPicPr>
        <p:blipFill rotWithShape="1">
          <a:blip r:embed="rId4"/>
          <a:srcRect l="16262" t="37043" r="57916" b="23674"/>
          <a:stretch/>
        </p:blipFill>
        <p:spPr>
          <a:xfrm>
            <a:off x="5512291" y="3499996"/>
            <a:ext cx="3186469" cy="1593235"/>
          </a:xfrm>
          <a:prstGeom prst="rect">
            <a:avLst/>
          </a:prstGeom>
        </p:spPr>
      </p:pic>
      <p:sp>
        <p:nvSpPr>
          <p:cNvPr id="7" name="Title 1"/>
          <p:cNvSpPr>
            <a:spLocks noGrp="1"/>
          </p:cNvSpPr>
          <p:nvPr>
            <p:ph type="title"/>
          </p:nvPr>
        </p:nvSpPr>
        <p:spPr>
          <a:xfrm>
            <a:off x="375847" y="290400"/>
            <a:ext cx="4436037" cy="857250"/>
          </a:xfrm>
        </p:spPr>
        <p:txBody>
          <a:bodyPr/>
          <a:lstStyle/>
          <a:p>
            <a:r>
              <a:rPr lang="en-US" dirty="0" smtClean="0"/>
              <a:t>Full Review application form </a:t>
            </a:r>
            <a:br>
              <a:rPr lang="en-US" dirty="0" smtClean="0"/>
            </a:br>
            <a:r>
              <a:rPr lang="en-US" sz="2000" dirty="0" smtClean="0">
                <a:solidFill>
                  <a:schemeClr val="tx1">
                    <a:lumMod val="65000"/>
                    <a:lumOff val="35000"/>
                  </a:schemeClr>
                </a:solidFill>
              </a:rPr>
              <a:t>Questions</a:t>
            </a:r>
            <a:endParaRPr lang="en-GB" sz="2000" dirty="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13760688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39</a:t>
            </a:fld>
            <a:endParaRPr lang="en-US" dirty="0"/>
          </a:p>
        </p:txBody>
      </p:sp>
      <p:sp>
        <p:nvSpPr>
          <p:cNvPr id="5" name="Title 1"/>
          <p:cNvSpPr>
            <a:spLocks noGrp="1"/>
          </p:cNvSpPr>
          <p:nvPr>
            <p:ph type="title"/>
          </p:nvPr>
        </p:nvSpPr>
        <p:spPr>
          <a:xfrm>
            <a:off x="541870" y="364060"/>
            <a:ext cx="8064000" cy="857250"/>
          </a:xfrm>
        </p:spPr>
        <p:txBody>
          <a:bodyPr>
            <a:normAutofit/>
          </a:bodyPr>
          <a:lstStyle/>
          <a:p>
            <a:r>
              <a:rPr lang="fr-CH" sz="2200" dirty="0" smtClean="0"/>
              <a:t>Contents</a:t>
            </a:r>
            <a:endParaRPr lang="en-GB" sz="2200" dirty="0"/>
          </a:p>
        </p:txBody>
      </p:sp>
      <p:sp>
        <p:nvSpPr>
          <p:cNvPr id="6" name="Slide Number Placeholder 2"/>
          <p:cNvSpPr txBox="1">
            <a:spLocks/>
          </p:cNvSpPr>
          <p:nvPr/>
        </p:nvSpPr>
        <p:spPr>
          <a:xfrm>
            <a:off x="6211556" y="4047937"/>
            <a:ext cx="2133600" cy="273844"/>
          </a:xfrm>
          <a:prstGeom prst="rect">
            <a:avLst/>
          </a:prstGeom>
        </p:spPr>
        <p:txBody>
          <a:bodyPr vert="horz" lIns="91440" tIns="45720" rIns="91440" bIns="45720" rtlCol="0" anchor="ctr"/>
          <a:lstStyle>
            <a:defPPr>
              <a:defRPr lang="en-US"/>
            </a:defPPr>
            <a:lvl1pPr marL="0" algn="r" defTabSz="457200" rtl="0" eaLnBrk="1" latinLnBrk="0" hangingPunct="1">
              <a:tabLst>
                <a:tab pos="1163638" algn="l"/>
              </a:tabLst>
              <a:defRPr sz="1000" kern="1200">
                <a:solidFill>
                  <a:schemeClr val="bg1">
                    <a:lumMod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D1E3EDB-D7EB-F14E-A6D1-748C03EC5EDC}" type="slidenum">
              <a:rPr lang="en-US" smtClean="0"/>
              <a:pPr/>
              <a:t>39</a:t>
            </a:fld>
            <a:endParaRPr lang="en-US" dirty="0"/>
          </a:p>
        </p:txBody>
      </p:sp>
      <p:grpSp>
        <p:nvGrpSpPr>
          <p:cNvPr id="17" name="Group 16"/>
          <p:cNvGrpSpPr/>
          <p:nvPr/>
        </p:nvGrpSpPr>
        <p:grpSpPr>
          <a:xfrm>
            <a:off x="1633010" y="964936"/>
            <a:ext cx="6199416" cy="3279857"/>
            <a:chOff x="1163322" y="581991"/>
            <a:chExt cx="6199416" cy="3279857"/>
          </a:xfrm>
        </p:grpSpPr>
        <p:sp>
          <p:nvSpPr>
            <p:cNvPr id="2" name="Rectangle 1"/>
            <p:cNvSpPr/>
            <p:nvPr/>
          </p:nvSpPr>
          <p:spPr>
            <a:xfrm>
              <a:off x="1163327" y="2923409"/>
              <a:ext cx="6199411" cy="322644"/>
            </a:xfrm>
            <a:prstGeom prst="rect">
              <a:avLst/>
            </a:prstGeom>
            <a:solidFill>
              <a:schemeClr val="bg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7" name="TextBox 6"/>
            <p:cNvSpPr txBox="1"/>
            <p:nvPr/>
          </p:nvSpPr>
          <p:spPr>
            <a:xfrm>
              <a:off x="1163322" y="581991"/>
              <a:ext cx="6035220" cy="3093154"/>
            </a:xfrm>
            <a:prstGeom prst="rect">
              <a:avLst/>
            </a:prstGeom>
            <a:noFill/>
          </p:spPr>
          <p:txBody>
            <a:bodyPr wrap="square" rtlCol="0">
              <a:spAutoFit/>
            </a:bodyPr>
            <a:lstStyle/>
            <a:p>
              <a:pPr marL="633413" lvl="1">
                <a:lnSpc>
                  <a:spcPct val="150000"/>
                </a:lnSpc>
                <a:spcBef>
                  <a:spcPts val="0"/>
                </a:spcBef>
                <a:spcAft>
                  <a:spcPts val="0"/>
                </a:spcAft>
              </a:pPr>
              <a:r>
                <a:rPr lang="en-US" sz="1600" dirty="0" smtClean="0">
                  <a:solidFill>
                    <a:srgbClr val="000000"/>
                  </a:solidFill>
                  <a:cs typeface="Arial" charset="0"/>
                </a:rPr>
                <a:t>Differentiated application process and review process</a:t>
              </a:r>
              <a:endParaRPr lang="en-US" sz="1600" dirty="0">
                <a:solidFill>
                  <a:srgbClr val="000000"/>
                </a:solidFill>
                <a:cs typeface="Arial" charset="0"/>
              </a:endParaRPr>
            </a:p>
            <a:p>
              <a:pPr marL="633413" lvl="1">
                <a:lnSpc>
                  <a:spcPct val="150000"/>
                </a:lnSpc>
                <a:spcBef>
                  <a:spcPts val="0"/>
                </a:spcBef>
                <a:spcAft>
                  <a:spcPts val="0"/>
                </a:spcAft>
              </a:pPr>
              <a:r>
                <a:rPr lang="en-US" sz="1600" dirty="0" smtClean="0">
                  <a:solidFill>
                    <a:srgbClr val="000000"/>
                  </a:solidFill>
                  <a:cs typeface="Arial" charset="0"/>
                </a:rPr>
                <a:t>Key principles and developing process</a:t>
              </a:r>
            </a:p>
            <a:p>
              <a:pPr marL="633413" lvl="1">
                <a:lnSpc>
                  <a:spcPct val="150000"/>
                </a:lnSpc>
                <a:spcBef>
                  <a:spcPts val="0"/>
                </a:spcBef>
                <a:spcAft>
                  <a:spcPts val="0"/>
                </a:spcAft>
              </a:pPr>
              <a:r>
                <a:rPr lang="en-US" sz="1600" dirty="0" smtClean="0">
                  <a:solidFill>
                    <a:srgbClr val="000000"/>
                  </a:solidFill>
                  <a:cs typeface="Arial" charset="0"/>
                </a:rPr>
                <a:t>Program Continuation</a:t>
              </a:r>
            </a:p>
            <a:p>
              <a:pPr marL="633413" lvl="1">
                <a:lnSpc>
                  <a:spcPts val="2100"/>
                </a:lnSpc>
                <a:spcBef>
                  <a:spcPts val="0"/>
                </a:spcBef>
                <a:spcAft>
                  <a:spcPts val="0"/>
                </a:spcAft>
              </a:pPr>
              <a:r>
                <a:rPr lang="en-US" sz="1600" dirty="0" smtClean="0">
                  <a:solidFill>
                    <a:srgbClr val="000000"/>
                  </a:solidFill>
                  <a:cs typeface="Arial" charset="0"/>
                </a:rPr>
                <a:t>Tailored Review</a:t>
              </a:r>
              <a:endParaRPr lang="en-US" sz="1400" dirty="0" smtClean="0">
                <a:solidFill>
                  <a:srgbClr val="000000"/>
                </a:solidFill>
                <a:cs typeface="Arial" charset="0"/>
              </a:endParaRPr>
            </a:p>
            <a:p>
              <a:pPr marL="633413" lvl="1">
                <a:lnSpc>
                  <a:spcPts val="2100"/>
                </a:lnSpc>
                <a:spcBef>
                  <a:spcPts val="0"/>
                </a:spcBef>
                <a:spcAft>
                  <a:spcPts val="0"/>
                </a:spcAft>
              </a:pPr>
              <a:r>
                <a:rPr lang="en-US" sz="1600" dirty="0" smtClean="0">
                  <a:solidFill>
                    <a:srgbClr val="000000"/>
                  </a:solidFill>
                  <a:cs typeface="Arial" charset="0"/>
                </a:rPr>
                <a:t>	</a:t>
              </a:r>
              <a:r>
                <a:rPr lang="en-US" sz="1600" dirty="0" smtClean="0">
                  <a:solidFill>
                    <a:schemeClr val="bg1">
                      <a:lumMod val="50000"/>
                    </a:schemeClr>
                  </a:solidFill>
                  <a:cs typeface="Arial" charset="0"/>
                </a:rPr>
                <a:t>Material Change</a:t>
              </a:r>
            </a:p>
            <a:p>
              <a:pPr marL="633413" lvl="1">
                <a:spcBef>
                  <a:spcPts val="0"/>
                </a:spcBef>
                <a:spcAft>
                  <a:spcPts val="0"/>
                </a:spcAft>
              </a:pPr>
              <a:r>
                <a:rPr lang="en-US" sz="1600" dirty="0" smtClean="0">
                  <a:solidFill>
                    <a:schemeClr val="bg1">
                      <a:lumMod val="50000"/>
                    </a:schemeClr>
                  </a:solidFill>
                  <a:cs typeface="Arial" charset="0"/>
                </a:rPr>
                <a:t>	Transition</a:t>
              </a:r>
            </a:p>
            <a:p>
              <a:pPr marL="633413" lvl="1">
                <a:lnSpc>
                  <a:spcPct val="150000"/>
                </a:lnSpc>
                <a:spcBef>
                  <a:spcPts val="0"/>
                </a:spcBef>
                <a:spcAft>
                  <a:spcPts val="0"/>
                </a:spcAft>
              </a:pPr>
              <a:r>
                <a:rPr lang="en-US" sz="1600" dirty="0" smtClean="0">
                  <a:solidFill>
                    <a:srgbClr val="000000"/>
                  </a:solidFill>
                  <a:cs typeface="Arial" charset="0"/>
                </a:rPr>
                <a:t>Full Review</a:t>
              </a:r>
            </a:p>
            <a:p>
              <a:pPr marL="633413" lvl="1">
                <a:lnSpc>
                  <a:spcPct val="150000"/>
                </a:lnSpc>
                <a:spcBef>
                  <a:spcPts val="0"/>
                </a:spcBef>
                <a:spcAft>
                  <a:spcPts val="0"/>
                </a:spcAft>
              </a:pPr>
              <a:r>
                <a:rPr lang="en-US" sz="1600" dirty="0" smtClean="0">
                  <a:solidFill>
                    <a:srgbClr val="000000"/>
                  </a:solidFill>
                  <a:cs typeface="Arial" charset="0"/>
                </a:rPr>
                <a:t>Core documents</a:t>
              </a:r>
            </a:p>
            <a:p>
              <a:pPr marL="633413" lvl="1">
                <a:lnSpc>
                  <a:spcPct val="150000"/>
                </a:lnSpc>
                <a:spcBef>
                  <a:spcPts val="0"/>
                </a:spcBef>
                <a:spcAft>
                  <a:spcPts val="0"/>
                </a:spcAft>
              </a:pPr>
              <a:r>
                <a:rPr lang="en-US" sz="1600" dirty="0" smtClean="0">
                  <a:solidFill>
                    <a:srgbClr val="000000"/>
                  </a:solidFill>
                  <a:cs typeface="Arial" charset="0"/>
                </a:rPr>
                <a:t>Backup</a:t>
              </a:r>
            </a:p>
          </p:txBody>
        </p:sp>
        <p:cxnSp>
          <p:nvCxnSpPr>
            <p:cNvPr id="8" name="Straight Connector 7"/>
            <p:cNvCxnSpPr/>
            <p:nvPr/>
          </p:nvCxnSpPr>
          <p:spPr>
            <a:xfrm>
              <a:off x="1163323" y="581991"/>
              <a:ext cx="6199413" cy="0"/>
            </a:xfrm>
            <a:prstGeom prst="line">
              <a:avLst/>
            </a:prstGeom>
            <a:noFill/>
            <a:ln w="28575" cap="flat" cmpd="sng" algn="ctr">
              <a:solidFill>
                <a:srgbClr val="003572"/>
              </a:solidFill>
              <a:prstDash val="solid"/>
            </a:ln>
            <a:effectLst/>
          </p:spPr>
        </p:cxnSp>
        <p:cxnSp>
          <p:nvCxnSpPr>
            <p:cNvPr id="9" name="Straight Connector 8"/>
            <p:cNvCxnSpPr/>
            <p:nvPr/>
          </p:nvCxnSpPr>
          <p:spPr>
            <a:xfrm flipV="1">
              <a:off x="1163325" y="3856624"/>
              <a:ext cx="6199413" cy="5224"/>
            </a:xfrm>
            <a:prstGeom prst="line">
              <a:avLst/>
            </a:prstGeom>
            <a:noFill/>
            <a:ln w="28575" cap="flat" cmpd="sng" algn="ctr">
              <a:solidFill>
                <a:srgbClr val="003572"/>
              </a:solidFill>
              <a:prstDash val="solid"/>
            </a:ln>
            <a:effectLst/>
          </p:spPr>
        </p:cxnSp>
        <p:sp>
          <p:nvSpPr>
            <p:cNvPr id="10" name="Oval 9"/>
            <p:cNvSpPr/>
            <p:nvPr/>
          </p:nvSpPr>
          <p:spPr>
            <a:xfrm>
              <a:off x="1322170" y="636809"/>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1</a:t>
              </a:r>
              <a:endParaRPr lang="en-GB" sz="1400" kern="0" dirty="0">
                <a:solidFill>
                  <a:sysClr val="window" lastClr="FFFFFF"/>
                </a:solidFill>
                <a:latin typeface="Arial"/>
                <a:ea typeface="SimHei"/>
                <a:cs typeface="Arial"/>
              </a:endParaRPr>
            </a:p>
          </p:txBody>
        </p:sp>
        <p:sp>
          <p:nvSpPr>
            <p:cNvPr id="11" name="Oval 10"/>
            <p:cNvSpPr/>
            <p:nvPr/>
          </p:nvSpPr>
          <p:spPr>
            <a:xfrm>
              <a:off x="1322170" y="1010691"/>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2</a:t>
              </a:r>
              <a:endParaRPr lang="en-GB" sz="1400" kern="0" dirty="0">
                <a:solidFill>
                  <a:sysClr val="window" lastClr="FFFFFF"/>
                </a:solidFill>
                <a:latin typeface="Arial"/>
                <a:ea typeface="SimHei"/>
                <a:cs typeface="Arial"/>
              </a:endParaRPr>
            </a:p>
          </p:txBody>
        </p:sp>
        <p:sp>
          <p:nvSpPr>
            <p:cNvPr id="12" name="Oval 11"/>
            <p:cNvSpPr/>
            <p:nvPr/>
          </p:nvSpPr>
          <p:spPr>
            <a:xfrm>
              <a:off x="1322170" y="137557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3</a:t>
              </a:r>
              <a:endParaRPr lang="en-GB" sz="1400" kern="0" dirty="0">
                <a:solidFill>
                  <a:sysClr val="window" lastClr="FFFFFF"/>
                </a:solidFill>
                <a:latin typeface="Arial"/>
                <a:ea typeface="SimHei"/>
                <a:cs typeface="Arial"/>
              </a:endParaRPr>
            </a:p>
          </p:txBody>
        </p:sp>
        <p:sp>
          <p:nvSpPr>
            <p:cNvPr id="13" name="Oval 12"/>
            <p:cNvSpPr/>
            <p:nvPr/>
          </p:nvSpPr>
          <p:spPr>
            <a:xfrm>
              <a:off x="1322170" y="1725034"/>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4</a:t>
              </a:r>
              <a:endParaRPr lang="en-GB" sz="1400" kern="0" dirty="0">
                <a:solidFill>
                  <a:sysClr val="window" lastClr="FFFFFF"/>
                </a:solidFill>
                <a:latin typeface="Arial"/>
                <a:ea typeface="SimHei"/>
                <a:cs typeface="Arial"/>
              </a:endParaRPr>
            </a:p>
          </p:txBody>
        </p:sp>
        <p:sp>
          <p:nvSpPr>
            <p:cNvPr id="14" name="Oval 13"/>
            <p:cNvSpPr/>
            <p:nvPr/>
          </p:nvSpPr>
          <p:spPr>
            <a:xfrm>
              <a:off x="1322170" y="2531740"/>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smtClean="0">
                  <a:solidFill>
                    <a:sysClr val="window" lastClr="FFFFFF"/>
                  </a:solidFill>
                  <a:latin typeface="Arial"/>
                  <a:ea typeface="SimHei"/>
                  <a:cs typeface="Arial"/>
                </a:rPr>
                <a:t>5</a:t>
              </a:r>
              <a:endParaRPr lang="en-GB" sz="1400" kern="0" dirty="0">
                <a:solidFill>
                  <a:sysClr val="window" lastClr="FFFFFF"/>
                </a:solidFill>
                <a:latin typeface="Arial"/>
                <a:ea typeface="SimHei"/>
                <a:cs typeface="Arial"/>
              </a:endParaRPr>
            </a:p>
          </p:txBody>
        </p:sp>
        <p:sp>
          <p:nvSpPr>
            <p:cNvPr id="15" name="Oval 14"/>
            <p:cNvSpPr/>
            <p:nvPr/>
          </p:nvSpPr>
          <p:spPr>
            <a:xfrm>
              <a:off x="1322170" y="2945138"/>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6</a:t>
              </a:r>
              <a:endParaRPr lang="en-GB" sz="1400" kern="0" dirty="0">
                <a:solidFill>
                  <a:sysClr val="window" lastClr="FFFFFF"/>
                </a:solidFill>
                <a:latin typeface="Arial"/>
                <a:ea typeface="SimHei"/>
                <a:cs typeface="Arial"/>
              </a:endParaRPr>
            </a:p>
          </p:txBody>
        </p:sp>
        <p:sp>
          <p:nvSpPr>
            <p:cNvPr id="21" name="Oval 20"/>
            <p:cNvSpPr/>
            <p:nvPr/>
          </p:nvSpPr>
          <p:spPr>
            <a:xfrm>
              <a:off x="1322170" y="3319866"/>
              <a:ext cx="303064" cy="280989"/>
            </a:xfrm>
            <a:prstGeom prst="ellipse">
              <a:avLst/>
            </a:prstGeom>
            <a:solidFill>
              <a:srgbClr val="003572"/>
            </a:solidFill>
            <a:ln w="25400" cap="flat" cmpd="sng" algn="ctr">
              <a:solidFill>
                <a:srgbClr val="0055AA">
                  <a:shade val="50000"/>
                </a:srgbClr>
              </a:solidFill>
              <a:prstDash val="solid"/>
            </a:ln>
            <a:effectLst/>
          </p:spPr>
          <p:txBody>
            <a:bodyPr anchor="ctr"/>
            <a:lstStyle/>
            <a:p>
              <a:pPr algn="ctr" fontAlgn="auto">
                <a:spcBef>
                  <a:spcPts val="0"/>
                </a:spcBef>
                <a:spcAft>
                  <a:spcPts val="0"/>
                </a:spcAft>
                <a:defRPr/>
              </a:pPr>
              <a:r>
                <a:rPr lang="en-US" sz="1400" kern="0" dirty="0">
                  <a:solidFill>
                    <a:sysClr val="window" lastClr="FFFFFF"/>
                  </a:solidFill>
                  <a:latin typeface="Arial"/>
                  <a:ea typeface="SimHei"/>
                  <a:cs typeface="Arial"/>
                </a:rPr>
                <a:t>7</a:t>
              </a:r>
              <a:endParaRPr lang="en-GB" sz="1400" kern="0" dirty="0">
                <a:solidFill>
                  <a:sysClr val="window" lastClr="FFFFFF"/>
                </a:solidFill>
                <a:latin typeface="Arial"/>
                <a:ea typeface="SimHei"/>
                <a:cs typeface="Arial"/>
              </a:endParaRPr>
            </a:p>
          </p:txBody>
        </p:sp>
      </p:grpSp>
    </p:spTree>
    <p:custDataLst>
      <p:tags r:id="rId1"/>
    </p:custDataLst>
    <p:extLst>
      <p:ext uri="{BB962C8B-B14F-4D97-AF65-F5344CB8AC3E}">
        <p14:creationId xmlns:p14="http://schemas.microsoft.com/office/powerpoint/2010/main" val="10508470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247942"/>
            <a:ext cx="8064000" cy="857250"/>
          </a:xfrm>
        </p:spPr>
        <p:txBody>
          <a:bodyPr/>
          <a:lstStyle/>
          <a:p>
            <a:r>
              <a:rPr lang="en-US" dirty="0" smtClean="0"/>
              <a:t>Core documents </a:t>
            </a:r>
            <a:br>
              <a:rPr lang="en-US" dirty="0" smtClean="0"/>
            </a:br>
            <a:r>
              <a:rPr lang="en-US" sz="2000" dirty="0" smtClean="0">
                <a:solidFill>
                  <a:schemeClr val="tx1">
                    <a:lumMod val="65000"/>
                    <a:lumOff val="35000"/>
                  </a:schemeClr>
                </a:solidFill>
              </a:rPr>
              <a:t>What are they? – what is different?</a:t>
            </a:r>
            <a:endParaRPr lang="en-GB" dirty="0"/>
          </a:p>
        </p:txBody>
      </p:sp>
      <p:sp>
        <p:nvSpPr>
          <p:cNvPr id="3" name="Content Placeholder 2"/>
          <p:cNvSpPr>
            <a:spLocks noGrp="1"/>
          </p:cNvSpPr>
          <p:nvPr>
            <p:ph idx="1"/>
          </p:nvPr>
        </p:nvSpPr>
        <p:spPr>
          <a:xfrm>
            <a:off x="700309" y="2627279"/>
            <a:ext cx="7856220" cy="2041427"/>
          </a:xfrm>
          <a:solidFill>
            <a:schemeClr val="bg1"/>
          </a:solidFill>
          <a:ln w="12700">
            <a:solidFill>
              <a:schemeClr val="tx2"/>
            </a:solidFill>
          </a:ln>
        </p:spPr>
        <p:txBody>
          <a:bodyPr>
            <a:normAutofit/>
          </a:bodyPr>
          <a:lstStyle/>
          <a:p>
            <a:pPr lvl="3" indent="0">
              <a:buNone/>
            </a:pPr>
            <a:endParaRPr lang="en-US" sz="1000" dirty="0" smtClean="0">
              <a:solidFill>
                <a:schemeClr val="tx1"/>
              </a:solidFill>
            </a:endParaRPr>
          </a:p>
          <a:p>
            <a:pPr marL="548550" lvl="3" indent="-285750">
              <a:buFont typeface="Arial" panose="020B0604020202020204" pitchFamily="34" charset="0"/>
              <a:buChar char="•"/>
            </a:pPr>
            <a:r>
              <a:rPr lang="en-US" sz="1400" dirty="0" smtClean="0">
                <a:solidFill>
                  <a:schemeClr val="tx1"/>
                </a:solidFill>
              </a:rPr>
              <a:t>Modular </a:t>
            </a:r>
            <a:r>
              <a:rPr lang="en-US" sz="1400" dirty="0">
                <a:solidFill>
                  <a:schemeClr val="tx1"/>
                </a:solidFill>
              </a:rPr>
              <a:t>template </a:t>
            </a:r>
            <a:r>
              <a:rPr lang="en-US" sz="1400" dirty="0">
                <a:solidFill>
                  <a:srgbClr val="C00000"/>
                </a:solidFill>
              </a:rPr>
              <a:t>no longer required</a:t>
            </a:r>
            <a:r>
              <a:rPr lang="en-US" sz="1400" dirty="0"/>
              <a:t>. </a:t>
            </a:r>
            <a:r>
              <a:rPr lang="en-US" sz="1400" dirty="0">
                <a:solidFill>
                  <a:schemeClr val="tx1"/>
                </a:solidFill>
              </a:rPr>
              <a:t>Instead, use of PF and budget tools.</a:t>
            </a:r>
          </a:p>
          <a:p>
            <a:pPr marL="548550" lvl="3" indent="-285750">
              <a:buFont typeface="Arial" panose="020B0604020202020204" pitchFamily="34" charset="0"/>
              <a:buChar char="•"/>
            </a:pPr>
            <a:r>
              <a:rPr lang="en-US" sz="1400" dirty="0">
                <a:solidFill>
                  <a:srgbClr val="C00000"/>
                </a:solidFill>
              </a:rPr>
              <a:t>Level of detail </a:t>
            </a:r>
            <a:r>
              <a:rPr lang="en-US" sz="1400" dirty="0">
                <a:solidFill>
                  <a:schemeClr val="tx1"/>
                </a:solidFill>
              </a:rPr>
              <a:t>on PF and Budget will vary: Application (strategic) vs Grant (detailed)</a:t>
            </a:r>
          </a:p>
          <a:p>
            <a:pPr marL="548550" lvl="3" indent="-285750">
              <a:buFont typeface="Arial" panose="020B0604020202020204" pitchFamily="34" charset="0"/>
              <a:buChar char="•"/>
            </a:pPr>
            <a:r>
              <a:rPr lang="en-US" sz="1400" dirty="0">
                <a:solidFill>
                  <a:schemeClr val="tx1"/>
                </a:solidFill>
              </a:rPr>
              <a:t>List of Health Products (</a:t>
            </a:r>
            <a:r>
              <a:rPr lang="en-US" sz="1400" dirty="0" err="1">
                <a:solidFill>
                  <a:srgbClr val="C00000"/>
                </a:solidFill>
              </a:rPr>
              <a:t>LoHP</a:t>
            </a:r>
            <a:r>
              <a:rPr lang="en-US" sz="1400" dirty="0">
                <a:solidFill>
                  <a:schemeClr val="tx1"/>
                </a:solidFill>
              </a:rPr>
              <a:t>)</a:t>
            </a:r>
            <a:r>
              <a:rPr lang="en-US" sz="1400" dirty="0">
                <a:solidFill>
                  <a:srgbClr val="C00000"/>
                </a:solidFill>
              </a:rPr>
              <a:t> needed </a:t>
            </a:r>
            <a:r>
              <a:rPr lang="en-US" sz="1400" dirty="0">
                <a:solidFill>
                  <a:schemeClr val="tx1"/>
                </a:solidFill>
              </a:rPr>
              <a:t>with assumptions /quantifications information for key health products will vary at the application stage according to differentiation</a:t>
            </a:r>
          </a:p>
          <a:p>
            <a:pPr marL="548550" lvl="3" indent="-285750">
              <a:buFont typeface="Arial" panose="020B0604020202020204" pitchFamily="34" charset="0"/>
              <a:buChar char="•"/>
            </a:pPr>
            <a:r>
              <a:rPr lang="en-US" sz="1400" dirty="0">
                <a:solidFill>
                  <a:srgbClr val="C00000"/>
                </a:solidFill>
              </a:rPr>
              <a:t>Core documents can be used beyond application stage:</a:t>
            </a:r>
          </a:p>
          <a:p>
            <a:pPr marL="742950" lvl="4" indent="-285750">
              <a:buFont typeface="Courier New" panose="02070309020205020404" pitchFamily="49" charset="0"/>
              <a:buChar char="o"/>
            </a:pPr>
            <a:r>
              <a:rPr lang="en-US" sz="1100" dirty="0">
                <a:solidFill>
                  <a:schemeClr val="tx1"/>
                </a:solidFill>
              </a:rPr>
              <a:t>PF and budget will be negotiated. PGT can be updated in case of significant change.</a:t>
            </a:r>
          </a:p>
          <a:p>
            <a:pPr marL="742950" lvl="4" indent="-285750">
              <a:buFont typeface="Courier New" panose="02070309020205020404" pitchFamily="49" charset="0"/>
              <a:buChar char="o"/>
            </a:pPr>
            <a:r>
              <a:rPr lang="en-US" sz="1100" dirty="0">
                <a:solidFill>
                  <a:schemeClr val="tx1"/>
                </a:solidFill>
              </a:rPr>
              <a:t>The </a:t>
            </a:r>
            <a:r>
              <a:rPr lang="en-US" sz="1100" dirty="0" err="1">
                <a:solidFill>
                  <a:schemeClr val="tx1"/>
                </a:solidFill>
              </a:rPr>
              <a:t>LoHP</a:t>
            </a:r>
            <a:r>
              <a:rPr lang="en-US" sz="1100" dirty="0">
                <a:solidFill>
                  <a:schemeClr val="tx1"/>
                </a:solidFill>
              </a:rPr>
              <a:t> is finalized or generated at grant-making based on the negotiated proportion of national health products needs forecast that is funded by GF </a:t>
            </a:r>
          </a:p>
          <a:p>
            <a:endParaRPr lang="en-GB" dirty="0"/>
          </a:p>
        </p:txBody>
      </p:sp>
      <p:sp>
        <p:nvSpPr>
          <p:cNvPr id="4" name="Slide Number Placeholder 3"/>
          <p:cNvSpPr>
            <a:spLocks noGrp="1"/>
          </p:cNvSpPr>
          <p:nvPr>
            <p:ph type="sldNum" sz="quarter" idx="12"/>
          </p:nvPr>
        </p:nvSpPr>
        <p:spPr/>
        <p:txBody>
          <a:bodyPr/>
          <a:lstStyle/>
          <a:p>
            <a:fld id="{1D1E3EDB-D7EB-F14E-A6D1-748C03EC5EDC}" type="slidenum">
              <a:rPr lang="en-US" smtClean="0"/>
              <a:t>40</a:t>
            </a:fld>
            <a:endParaRPr lang="en-US" dirty="0"/>
          </a:p>
        </p:txBody>
      </p:sp>
      <p:grpSp>
        <p:nvGrpSpPr>
          <p:cNvPr id="18" name="Group 17"/>
          <p:cNvGrpSpPr/>
          <p:nvPr/>
        </p:nvGrpSpPr>
        <p:grpSpPr>
          <a:xfrm>
            <a:off x="902281" y="1055791"/>
            <a:ext cx="1258678" cy="1374989"/>
            <a:chOff x="635581" y="1177711"/>
            <a:chExt cx="1258678" cy="1374989"/>
          </a:xfrm>
        </p:grpSpPr>
        <p:sp>
          <p:nvSpPr>
            <p:cNvPr id="5" name="Rectangle 4"/>
            <p:cNvSpPr/>
            <p:nvPr/>
          </p:nvSpPr>
          <p:spPr>
            <a:xfrm>
              <a:off x="746760" y="1177711"/>
              <a:ext cx="990600" cy="1374989"/>
            </a:xfrm>
            <a:prstGeom prst="rect">
              <a:avLst/>
            </a:prstGeom>
            <a:solidFill>
              <a:srgbClr val="003F72"/>
            </a:solidFill>
            <a:ln>
              <a:solidFill>
                <a:srgbClr val="003F72"/>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6" name="TextBox 5"/>
            <p:cNvSpPr txBox="1"/>
            <p:nvPr/>
          </p:nvSpPr>
          <p:spPr>
            <a:xfrm>
              <a:off x="635581" y="1628150"/>
              <a:ext cx="1258678" cy="523220"/>
            </a:xfrm>
            <a:prstGeom prst="rect">
              <a:avLst/>
            </a:prstGeom>
            <a:noFill/>
          </p:spPr>
          <p:txBody>
            <a:bodyPr wrap="none" rtlCol="0">
              <a:spAutoFit/>
            </a:bodyPr>
            <a:lstStyle/>
            <a:p>
              <a:pPr algn="ctr"/>
              <a:r>
                <a:rPr lang="en-US" sz="1380" dirty="0" smtClean="0">
                  <a:solidFill>
                    <a:schemeClr val="bg1"/>
                  </a:solidFill>
                </a:rPr>
                <a:t>Performance </a:t>
              </a:r>
            </a:p>
            <a:p>
              <a:pPr algn="ctr"/>
              <a:r>
                <a:rPr lang="en-US" sz="1380" dirty="0" smtClean="0">
                  <a:solidFill>
                    <a:schemeClr val="bg1"/>
                  </a:solidFill>
                </a:rPr>
                <a:t>Framework</a:t>
              </a:r>
              <a:endParaRPr lang="en-GB" sz="1380" dirty="0">
                <a:solidFill>
                  <a:schemeClr val="bg1"/>
                </a:solidFill>
              </a:endParaRPr>
            </a:p>
          </p:txBody>
        </p:sp>
      </p:grpSp>
      <p:grpSp>
        <p:nvGrpSpPr>
          <p:cNvPr id="19" name="Group 18"/>
          <p:cNvGrpSpPr/>
          <p:nvPr/>
        </p:nvGrpSpPr>
        <p:grpSpPr>
          <a:xfrm>
            <a:off x="2588642" y="1055789"/>
            <a:ext cx="990600" cy="1374989"/>
            <a:chOff x="2321942" y="1177709"/>
            <a:chExt cx="990600" cy="1374989"/>
          </a:xfrm>
        </p:grpSpPr>
        <p:sp>
          <p:nvSpPr>
            <p:cNvPr id="8" name="Rectangle 7"/>
            <p:cNvSpPr/>
            <p:nvPr/>
          </p:nvSpPr>
          <p:spPr>
            <a:xfrm>
              <a:off x="2321942" y="1177709"/>
              <a:ext cx="990600" cy="1374989"/>
            </a:xfrm>
            <a:prstGeom prst="rect">
              <a:avLst/>
            </a:prstGeom>
            <a:solidFill>
              <a:srgbClr val="80A0B8"/>
            </a:solidFill>
            <a:ln>
              <a:solidFill>
                <a:srgbClr val="80A0B8"/>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11" name="TextBox 10"/>
            <p:cNvSpPr txBox="1"/>
            <p:nvPr/>
          </p:nvSpPr>
          <p:spPr>
            <a:xfrm>
              <a:off x="2346600" y="1631227"/>
              <a:ext cx="941283" cy="517065"/>
            </a:xfrm>
            <a:prstGeom prst="rect">
              <a:avLst/>
            </a:prstGeom>
            <a:noFill/>
          </p:spPr>
          <p:txBody>
            <a:bodyPr wrap="none" rtlCol="0">
              <a:spAutoFit/>
            </a:bodyPr>
            <a:lstStyle/>
            <a:p>
              <a:pPr algn="ctr"/>
              <a:r>
                <a:rPr lang="en-US" sz="1380" dirty="0" smtClean="0">
                  <a:solidFill>
                    <a:schemeClr val="bg1"/>
                  </a:solidFill>
                </a:rPr>
                <a:t>Summary</a:t>
              </a:r>
            </a:p>
            <a:p>
              <a:pPr algn="ctr"/>
              <a:r>
                <a:rPr lang="en-US" sz="1380" dirty="0" smtClean="0">
                  <a:solidFill>
                    <a:schemeClr val="bg1"/>
                  </a:solidFill>
                </a:rPr>
                <a:t>Budget</a:t>
              </a:r>
              <a:endParaRPr lang="en-GB" sz="1380" dirty="0">
                <a:solidFill>
                  <a:schemeClr val="bg1"/>
                </a:solidFill>
              </a:endParaRPr>
            </a:p>
          </p:txBody>
        </p:sp>
      </p:grpSp>
      <p:grpSp>
        <p:nvGrpSpPr>
          <p:cNvPr id="20" name="Group 19"/>
          <p:cNvGrpSpPr/>
          <p:nvPr/>
        </p:nvGrpSpPr>
        <p:grpSpPr>
          <a:xfrm>
            <a:off x="4173244" y="1038409"/>
            <a:ext cx="1005403" cy="1409753"/>
            <a:chOff x="3906544" y="1160329"/>
            <a:chExt cx="1005403" cy="1409753"/>
          </a:xfrm>
        </p:grpSpPr>
        <p:sp>
          <p:nvSpPr>
            <p:cNvPr id="7" name="Rectangle 6"/>
            <p:cNvSpPr/>
            <p:nvPr/>
          </p:nvSpPr>
          <p:spPr>
            <a:xfrm>
              <a:off x="3910564" y="1177711"/>
              <a:ext cx="990600" cy="1374989"/>
            </a:xfrm>
            <a:prstGeom prst="rect">
              <a:avLst/>
            </a:prstGeom>
            <a:solidFill>
              <a:schemeClr val="accent5"/>
            </a:solidFill>
            <a:ln>
              <a:solidFill>
                <a:schemeClr val="accent5"/>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14" name="TextBox 13"/>
            <p:cNvSpPr txBox="1"/>
            <p:nvPr/>
          </p:nvSpPr>
          <p:spPr>
            <a:xfrm>
              <a:off x="3996331" y="1160329"/>
              <a:ext cx="881973" cy="729430"/>
            </a:xfrm>
            <a:prstGeom prst="rect">
              <a:avLst/>
            </a:prstGeom>
            <a:noFill/>
          </p:spPr>
          <p:txBody>
            <a:bodyPr wrap="none" rtlCol="0">
              <a:spAutoFit/>
            </a:bodyPr>
            <a:lstStyle/>
            <a:p>
              <a:pPr algn="ctr"/>
              <a:r>
                <a:rPr lang="en-US" sz="1380" dirty="0" smtClean="0">
                  <a:solidFill>
                    <a:schemeClr val="bg1"/>
                  </a:solidFill>
                </a:rPr>
                <a:t>List of </a:t>
              </a:r>
            </a:p>
            <a:p>
              <a:pPr algn="ctr"/>
              <a:r>
                <a:rPr lang="en-US" sz="1380" dirty="0" smtClean="0">
                  <a:solidFill>
                    <a:schemeClr val="bg1"/>
                  </a:solidFill>
                </a:rPr>
                <a:t>Health </a:t>
              </a:r>
            </a:p>
            <a:p>
              <a:pPr algn="ctr"/>
              <a:r>
                <a:rPr lang="en-US" sz="1380" dirty="0" smtClean="0">
                  <a:solidFill>
                    <a:schemeClr val="bg1"/>
                  </a:solidFill>
                </a:rPr>
                <a:t>Products</a:t>
              </a:r>
              <a:endParaRPr lang="en-GB" sz="1380" dirty="0">
                <a:solidFill>
                  <a:schemeClr val="bg1"/>
                </a:solidFill>
              </a:endParaRPr>
            </a:p>
          </p:txBody>
        </p:sp>
        <p:sp>
          <p:nvSpPr>
            <p:cNvPr id="15" name="TextBox 14"/>
            <p:cNvSpPr txBox="1"/>
            <p:nvPr/>
          </p:nvSpPr>
          <p:spPr>
            <a:xfrm>
              <a:off x="3906544" y="1923751"/>
              <a:ext cx="1005403" cy="646331"/>
            </a:xfrm>
            <a:prstGeom prst="rect">
              <a:avLst/>
            </a:prstGeom>
            <a:noFill/>
          </p:spPr>
          <p:txBody>
            <a:bodyPr wrap="none" rtlCol="0">
              <a:spAutoFit/>
            </a:bodyPr>
            <a:lstStyle/>
            <a:p>
              <a:pPr algn="ctr"/>
              <a:r>
                <a:rPr lang="en-US" sz="900" i="1" dirty="0" smtClean="0"/>
                <a:t>With</a:t>
              </a:r>
            </a:p>
            <a:p>
              <a:pPr algn="ctr"/>
              <a:r>
                <a:rPr lang="en-US" sz="900" i="1" dirty="0" smtClean="0"/>
                <a:t>Health Products</a:t>
              </a:r>
            </a:p>
            <a:p>
              <a:pPr algn="ctr"/>
              <a:r>
                <a:rPr lang="en-US" sz="900" i="1" dirty="0" smtClean="0"/>
                <a:t> Assumptions/</a:t>
              </a:r>
            </a:p>
            <a:p>
              <a:pPr algn="ctr"/>
              <a:r>
                <a:rPr lang="en-US" sz="900" i="1" dirty="0" smtClean="0"/>
                <a:t>Quantifications</a:t>
              </a:r>
              <a:endParaRPr lang="en-GB" sz="900" i="1" dirty="0"/>
            </a:p>
          </p:txBody>
        </p:sp>
      </p:grpSp>
      <p:grpSp>
        <p:nvGrpSpPr>
          <p:cNvPr id="21" name="Group 20"/>
          <p:cNvGrpSpPr/>
          <p:nvPr/>
        </p:nvGrpSpPr>
        <p:grpSpPr>
          <a:xfrm>
            <a:off x="5633910" y="1055788"/>
            <a:ext cx="1225014" cy="1374989"/>
            <a:chOff x="5367210" y="1177708"/>
            <a:chExt cx="1225014" cy="1374989"/>
          </a:xfrm>
        </p:grpSpPr>
        <p:sp>
          <p:nvSpPr>
            <p:cNvPr id="9" name="Rectangle 8"/>
            <p:cNvSpPr/>
            <p:nvPr/>
          </p:nvSpPr>
          <p:spPr>
            <a:xfrm>
              <a:off x="5472306" y="1177708"/>
              <a:ext cx="1009268" cy="1374989"/>
            </a:xfrm>
            <a:prstGeom prst="rect">
              <a:avLst/>
            </a:prstGeom>
            <a:solidFill>
              <a:schemeClr val="tx2">
                <a:lumMod val="20000"/>
                <a:lumOff val="80000"/>
              </a:schemeClr>
            </a:solidFill>
            <a:ln>
              <a:solidFill>
                <a:schemeClr val="tx2">
                  <a:lumMod val="20000"/>
                  <a:lumOff val="8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16" name="TextBox 15"/>
            <p:cNvSpPr txBox="1"/>
            <p:nvPr/>
          </p:nvSpPr>
          <p:spPr>
            <a:xfrm>
              <a:off x="5367210" y="1658927"/>
              <a:ext cx="1225014" cy="492443"/>
            </a:xfrm>
            <a:prstGeom prst="rect">
              <a:avLst/>
            </a:prstGeom>
            <a:noFill/>
          </p:spPr>
          <p:txBody>
            <a:bodyPr wrap="none" rtlCol="0">
              <a:spAutoFit/>
            </a:bodyPr>
            <a:lstStyle/>
            <a:p>
              <a:pPr algn="ctr"/>
              <a:r>
                <a:rPr lang="en-US" sz="1300" dirty="0" smtClean="0"/>
                <a:t>Programmatic</a:t>
              </a:r>
            </a:p>
            <a:p>
              <a:pPr algn="ctr"/>
              <a:r>
                <a:rPr lang="en-US" sz="1300" dirty="0" smtClean="0"/>
                <a:t>Gap Tables</a:t>
              </a:r>
              <a:endParaRPr lang="en-GB" sz="1300" dirty="0"/>
            </a:p>
          </p:txBody>
        </p:sp>
      </p:grpSp>
      <p:grpSp>
        <p:nvGrpSpPr>
          <p:cNvPr id="22" name="Group 21"/>
          <p:cNvGrpSpPr/>
          <p:nvPr/>
        </p:nvGrpSpPr>
        <p:grpSpPr>
          <a:xfrm>
            <a:off x="7314187" y="1055788"/>
            <a:ext cx="1050707" cy="1374989"/>
            <a:chOff x="7047487" y="1177708"/>
            <a:chExt cx="1050707" cy="1374989"/>
          </a:xfrm>
        </p:grpSpPr>
        <p:sp>
          <p:nvSpPr>
            <p:cNvPr id="10" name="Rectangle 9"/>
            <p:cNvSpPr/>
            <p:nvPr/>
          </p:nvSpPr>
          <p:spPr>
            <a:xfrm>
              <a:off x="7047487" y="1177708"/>
              <a:ext cx="990600" cy="1374989"/>
            </a:xfrm>
            <a:prstGeom prst="rect">
              <a:avLst/>
            </a:prstGeom>
            <a:solidFill>
              <a:schemeClr val="bg1">
                <a:lumMod val="85000"/>
              </a:schemeClr>
            </a:solidFill>
            <a:ln>
              <a:solidFill>
                <a:schemeClr val="bg1">
                  <a:lumMod val="8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sz="1100" dirty="0">
                <a:solidFill>
                  <a:schemeClr val="bg1"/>
                </a:solidFill>
              </a:endParaRPr>
            </a:p>
          </p:txBody>
        </p:sp>
        <p:sp>
          <p:nvSpPr>
            <p:cNvPr id="17" name="TextBox 16"/>
            <p:cNvSpPr txBox="1"/>
            <p:nvPr/>
          </p:nvSpPr>
          <p:spPr>
            <a:xfrm>
              <a:off x="7052716" y="1500487"/>
              <a:ext cx="1045478" cy="729430"/>
            </a:xfrm>
            <a:prstGeom prst="rect">
              <a:avLst/>
            </a:prstGeom>
            <a:noFill/>
          </p:spPr>
          <p:txBody>
            <a:bodyPr wrap="none" rtlCol="0">
              <a:spAutoFit/>
            </a:bodyPr>
            <a:lstStyle/>
            <a:p>
              <a:pPr algn="ctr"/>
              <a:r>
                <a:rPr lang="en-US" sz="1380" dirty="0" smtClean="0"/>
                <a:t>Funding</a:t>
              </a:r>
            </a:p>
            <a:p>
              <a:pPr algn="ctr"/>
              <a:r>
                <a:rPr lang="en-US" sz="1380" dirty="0" smtClean="0"/>
                <a:t>Landscape</a:t>
              </a:r>
            </a:p>
            <a:p>
              <a:pPr algn="ctr"/>
              <a:r>
                <a:rPr lang="en-US" sz="1380" dirty="0" smtClean="0"/>
                <a:t>Tables</a:t>
              </a:r>
            </a:p>
          </p:txBody>
        </p:sp>
      </p:grpSp>
    </p:spTree>
    <p:custDataLst>
      <p:tags r:id="rId1"/>
    </p:custDataLst>
    <p:extLst>
      <p:ext uri="{BB962C8B-B14F-4D97-AF65-F5344CB8AC3E}">
        <p14:creationId xmlns:p14="http://schemas.microsoft.com/office/powerpoint/2010/main" val="29347986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41</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508942403"/>
              </p:ext>
            </p:extLst>
          </p:nvPr>
        </p:nvGraphicFramePr>
        <p:xfrm>
          <a:off x="0" y="4902"/>
          <a:ext cx="9260958" cy="5532716"/>
        </p:xfrm>
        <a:graphic>
          <a:graphicData uri="http://schemas.openxmlformats.org/drawingml/2006/table">
            <a:tbl>
              <a:tblPr firstRow="1" bandRow="1">
                <a:tableStyleId>{5C22544A-7EE6-4342-B048-85BDC9FD1C3A}</a:tableStyleId>
              </a:tblPr>
              <a:tblGrid>
                <a:gridCol w="1172622"/>
                <a:gridCol w="2586017"/>
                <a:gridCol w="1978193"/>
                <a:gridCol w="3524126"/>
              </a:tblGrid>
              <a:tr h="378342">
                <a:tc>
                  <a:txBody>
                    <a:bodyPr/>
                    <a:lstStyle/>
                    <a:p>
                      <a:r>
                        <a:rPr lang="en-US" sz="1150" dirty="0" smtClean="0"/>
                        <a:t>Core documents</a:t>
                      </a:r>
                      <a:endParaRPr lang="en-GB" sz="1150" dirty="0"/>
                    </a:p>
                  </a:txBody>
                  <a:tcPr/>
                </a:tc>
                <a:tc>
                  <a:txBody>
                    <a:bodyPr/>
                    <a:lstStyle/>
                    <a:p>
                      <a:pPr algn="ctr"/>
                      <a:r>
                        <a:rPr lang="en-US" sz="1300" dirty="0" smtClean="0"/>
                        <a:t>Application</a:t>
                      </a:r>
                      <a:endParaRPr lang="en-GB" sz="1300" dirty="0"/>
                    </a:p>
                  </a:txBody>
                  <a:tcPr/>
                </a:tc>
                <a:tc>
                  <a:txBody>
                    <a:bodyPr/>
                    <a:lstStyle/>
                    <a:p>
                      <a:pPr algn="ctr"/>
                      <a:r>
                        <a:rPr lang="en-US" sz="1300" dirty="0" smtClean="0"/>
                        <a:t>Grant-making</a:t>
                      </a:r>
                      <a:endParaRPr lang="en-GB" sz="1300" dirty="0"/>
                    </a:p>
                  </a:txBody>
                  <a:tcPr/>
                </a:tc>
                <a:tc>
                  <a:txBody>
                    <a:bodyPr/>
                    <a:lstStyle/>
                    <a:p>
                      <a:pPr algn="ctr"/>
                      <a:r>
                        <a:rPr lang="en-US" sz="1300" dirty="0" smtClean="0"/>
                        <a:t>Implementation</a:t>
                      </a:r>
                      <a:r>
                        <a:rPr lang="en-US" sz="1300" baseline="0" dirty="0" smtClean="0"/>
                        <a:t> and Revision</a:t>
                      </a:r>
                      <a:endParaRPr lang="en-GB" sz="1300" dirty="0"/>
                    </a:p>
                  </a:txBody>
                  <a:tcPr/>
                </a:tc>
              </a:tr>
              <a:tr h="945857">
                <a:tc>
                  <a:txBody>
                    <a:bodyPr/>
                    <a:lstStyle/>
                    <a:p>
                      <a:pPr marL="72000"/>
                      <a:r>
                        <a:rPr lang="en-US" sz="1100" b="1" dirty="0" smtClean="0"/>
                        <a:t>Performance Framework</a:t>
                      </a:r>
                      <a:endParaRPr lang="en-GB" sz="1100" b="1" dirty="0"/>
                    </a:p>
                  </a:txBody>
                  <a:tcPr/>
                </a:tc>
                <a:tc>
                  <a:txBody>
                    <a:bodyPr/>
                    <a:lstStyle/>
                    <a:p>
                      <a:pPr marL="72000" indent="-108000" algn="l" defTabSz="457200" rtl="0" eaLnBrk="1" latinLnBrk="0" hangingPunct="1">
                        <a:buFont typeface="Arial" panose="020B0604020202020204" pitchFamily="34" charset="0"/>
                        <a:buChar char="•"/>
                      </a:pPr>
                      <a:r>
                        <a:rPr lang="en-US" sz="1000" kern="1200" dirty="0" smtClean="0">
                          <a:solidFill>
                            <a:srgbClr val="C00000"/>
                          </a:solidFill>
                          <a:latin typeface="+mn-lt"/>
                          <a:ea typeface="+mn-ea"/>
                          <a:cs typeface="+mn-cs"/>
                        </a:rPr>
                        <a:t>Strategic</a:t>
                      </a:r>
                      <a:r>
                        <a:rPr lang="en-US" sz="1000" kern="1200" baseline="0" dirty="0" smtClean="0">
                          <a:solidFill>
                            <a:srgbClr val="C00000"/>
                          </a:solidFill>
                          <a:latin typeface="+mn-lt"/>
                          <a:ea typeface="+mn-ea"/>
                          <a:cs typeface="+mn-cs"/>
                        </a:rPr>
                        <a:t> </a:t>
                      </a:r>
                      <a:r>
                        <a:rPr lang="en-US" sz="1000" kern="1200" dirty="0" smtClean="0">
                          <a:solidFill>
                            <a:srgbClr val="C00000"/>
                          </a:solidFill>
                          <a:latin typeface="+mn-lt"/>
                          <a:ea typeface="+mn-ea"/>
                          <a:cs typeface="+mn-cs"/>
                        </a:rPr>
                        <a:t>information:</a:t>
                      </a:r>
                      <a:r>
                        <a:rPr lang="en-US" sz="1000" kern="1200" baseline="0" dirty="0" smtClean="0">
                          <a:solidFill>
                            <a:srgbClr val="C00000"/>
                          </a:solidFill>
                          <a:latin typeface="+mn-lt"/>
                          <a:ea typeface="+mn-ea"/>
                          <a:cs typeface="+mn-cs"/>
                        </a:rPr>
                        <a:t> </a:t>
                      </a:r>
                      <a:r>
                        <a:rPr lang="en-US" sz="1000" kern="1200" dirty="0" smtClean="0">
                          <a:solidFill>
                            <a:schemeClr val="dk1"/>
                          </a:solidFill>
                          <a:latin typeface="+mn-lt"/>
                          <a:ea typeface="+mn-ea"/>
                          <a:cs typeface="+mn-cs"/>
                        </a:rPr>
                        <a:t>impact, outcome, modules, annual or bi-annual targets</a:t>
                      </a:r>
                    </a:p>
                    <a:p>
                      <a:pPr marL="72000" indent="-108000" algn="l" defTabSz="457200" rtl="0" eaLnBrk="1" latinLnBrk="0" hangingPunct="1">
                        <a:buFont typeface="Arial" panose="020B0604020202020204" pitchFamily="34" charset="0"/>
                        <a:buChar char="•"/>
                      </a:pPr>
                      <a:r>
                        <a:rPr lang="en-US" sz="1000" kern="1200" dirty="0" smtClean="0">
                          <a:solidFill>
                            <a:schemeClr val="dk1"/>
                          </a:solidFill>
                          <a:latin typeface="+mn-lt"/>
                          <a:ea typeface="+mn-ea"/>
                          <a:cs typeface="+mn-cs"/>
                        </a:rPr>
                        <a:t>Main</a:t>
                      </a:r>
                      <a:r>
                        <a:rPr lang="en-US" sz="1000" kern="1200" baseline="0" dirty="0" smtClean="0">
                          <a:solidFill>
                            <a:schemeClr val="dk1"/>
                          </a:solidFill>
                          <a:latin typeface="+mn-lt"/>
                          <a:ea typeface="+mn-ea"/>
                          <a:cs typeface="+mn-cs"/>
                        </a:rPr>
                        <a:t> assumptions</a:t>
                      </a:r>
                      <a:endParaRPr lang="en-US" sz="1000" kern="1200" dirty="0" smtClean="0">
                        <a:solidFill>
                          <a:schemeClr val="dk1"/>
                        </a:solidFill>
                        <a:latin typeface="+mn-lt"/>
                        <a:ea typeface="+mn-ea"/>
                        <a:cs typeface="+mn-cs"/>
                      </a:endParaRPr>
                    </a:p>
                  </a:txBody>
                  <a:tcPr/>
                </a:tc>
                <a:tc>
                  <a:txBody>
                    <a:bodyPr/>
                    <a:lstStyle/>
                    <a:p>
                      <a:pPr marL="72000" indent="-108000">
                        <a:buFont typeface="Arial" panose="020B0604020202020204" pitchFamily="34" charset="0"/>
                        <a:buChar char="•"/>
                      </a:pPr>
                      <a:r>
                        <a:rPr lang="en-US" sz="1000" b="0" dirty="0" smtClean="0">
                          <a:solidFill>
                            <a:srgbClr val="C00000"/>
                          </a:solidFill>
                        </a:rPr>
                        <a:t>Negotiation of details: </a:t>
                      </a:r>
                      <a:r>
                        <a:rPr lang="en-US" sz="1000" dirty="0" smtClean="0"/>
                        <a:t>Indicators, targets, reporting, etc.</a:t>
                      </a:r>
                      <a:endParaRPr lang="en-US" sz="1000" baseline="0" dirty="0" smtClean="0"/>
                    </a:p>
                  </a:txBody>
                  <a:tcPr/>
                </a:tc>
                <a:tc>
                  <a:txBody>
                    <a:bodyPr/>
                    <a:lstStyle/>
                    <a:p>
                      <a:pPr marL="72000" indent="-108000" algn="l" defTabSz="457200" rtl="0" eaLnBrk="1" latinLnBrk="0" hangingPunct="1">
                        <a:buFont typeface="Arial" panose="020B0604020202020204" pitchFamily="34" charset="0"/>
                        <a:buChar char="•"/>
                      </a:pPr>
                      <a:r>
                        <a:rPr lang="en-US" sz="1000" kern="1200" dirty="0" smtClean="0">
                          <a:solidFill>
                            <a:schemeClr val="tx1"/>
                          </a:solidFill>
                          <a:latin typeface="+mn-lt"/>
                          <a:ea typeface="+mn-ea"/>
                          <a:cs typeface="+mn-cs"/>
                        </a:rPr>
                        <a:t>Used for monitoring, reporting, disbursing</a:t>
                      </a:r>
                    </a:p>
                    <a:p>
                      <a:pPr marL="72000" indent="-108000" algn="l" defTabSz="457200" rtl="0" eaLnBrk="1" latinLnBrk="0" hangingPunct="1">
                        <a:buFont typeface="Arial" panose="020B0604020202020204" pitchFamily="34" charset="0"/>
                        <a:buChar char="•"/>
                      </a:pPr>
                      <a:r>
                        <a:rPr lang="en-US" sz="1000" u="none" kern="1200" dirty="0" smtClean="0">
                          <a:solidFill>
                            <a:schemeClr val="tx1"/>
                          </a:solidFill>
                          <a:latin typeface="+mn-lt"/>
                          <a:ea typeface="+mn-ea"/>
                          <a:cs typeface="+mn-cs"/>
                        </a:rPr>
                        <a:t>U</a:t>
                      </a:r>
                      <a:r>
                        <a:rPr lang="en-US" sz="1000" kern="1200" dirty="0" smtClean="0">
                          <a:solidFill>
                            <a:schemeClr val="tx1"/>
                          </a:solidFill>
                          <a:latin typeface="+mn-lt"/>
                          <a:ea typeface="+mn-ea"/>
                          <a:cs typeface="+mn-cs"/>
                        </a:rPr>
                        <a:t>pdated as needed in case of material</a:t>
                      </a:r>
                      <a:r>
                        <a:rPr lang="en-US" sz="1000" kern="1200" baseline="0" dirty="0" smtClean="0">
                          <a:solidFill>
                            <a:schemeClr val="tx1"/>
                          </a:solidFill>
                          <a:latin typeface="+mn-lt"/>
                          <a:ea typeface="+mn-ea"/>
                          <a:cs typeface="+mn-cs"/>
                        </a:rPr>
                        <a:t> and </a:t>
                      </a:r>
                      <a:r>
                        <a:rPr lang="en-US" sz="1000" kern="1200" dirty="0" smtClean="0">
                          <a:solidFill>
                            <a:schemeClr val="tx1"/>
                          </a:solidFill>
                          <a:latin typeface="+mn-lt"/>
                          <a:ea typeface="+mn-ea"/>
                          <a:cs typeface="+mn-cs"/>
                        </a:rPr>
                        <a:t>non-material revisions</a:t>
                      </a:r>
                    </a:p>
                  </a:txBody>
                  <a:tcPr/>
                </a:tc>
              </a:tr>
              <a:tr h="803979">
                <a:tc>
                  <a:txBody>
                    <a:bodyPr/>
                    <a:lstStyle/>
                    <a:p>
                      <a:pPr marL="72000"/>
                      <a:r>
                        <a:rPr lang="en-US" sz="1100" b="1" dirty="0" smtClean="0"/>
                        <a:t>Budget</a:t>
                      </a:r>
                      <a:endParaRPr lang="en-GB" sz="1100" b="1" dirty="0"/>
                    </a:p>
                  </a:txBody>
                  <a:tcPr/>
                </a:tc>
                <a:tc>
                  <a:txBody>
                    <a:bodyPr/>
                    <a:lstStyle/>
                    <a:p>
                      <a:pPr marL="72000" marR="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smtClean="0">
                          <a:solidFill>
                            <a:srgbClr val="C00000"/>
                          </a:solidFill>
                          <a:latin typeface="+mn-lt"/>
                          <a:ea typeface="+mn-ea"/>
                          <a:cs typeface="+mn-cs"/>
                        </a:rPr>
                        <a:t>Strategic information</a:t>
                      </a:r>
                      <a:r>
                        <a:rPr lang="en-US" sz="1000" kern="1200" dirty="0" smtClean="0">
                          <a:solidFill>
                            <a:schemeClr val="dk1"/>
                          </a:solidFill>
                          <a:latin typeface="+mn-lt"/>
                          <a:ea typeface="+mn-ea"/>
                          <a:cs typeface="+mn-cs"/>
                        </a:rPr>
                        <a:t>:</a:t>
                      </a:r>
                      <a:r>
                        <a:rPr lang="en-US" sz="1000" kern="1200" baseline="0" dirty="0" smtClean="0">
                          <a:solidFill>
                            <a:schemeClr val="dk1"/>
                          </a:solidFill>
                          <a:latin typeface="+mn-lt"/>
                          <a:ea typeface="+mn-ea"/>
                          <a:cs typeface="+mn-cs"/>
                        </a:rPr>
                        <a:t> Cost per module, i</a:t>
                      </a:r>
                      <a:r>
                        <a:rPr lang="en-US" sz="1000" kern="1200" dirty="0" smtClean="0">
                          <a:solidFill>
                            <a:schemeClr val="dk1"/>
                          </a:solidFill>
                          <a:latin typeface="+mn-lt"/>
                          <a:ea typeface="+mn-ea"/>
                          <a:cs typeface="+mn-cs"/>
                        </a:rPr>
                        <a:t>nterventions,</a:t>
                      </a:r>
                      <a:r>
                        <a:rPr lang="en-US" sz="1000" kern="1200" baseline="0" dirty="0" smtClean="0">
                          <a:solidFill>
                            <a:schemeClr val="dk1"/>
                          </a:solidFill>
                          <a:latin typeface="+mn-lt"/>
                          <a:ea typeface="+mn-ea"/>
                          <a:cs typeface="+mn-cs"/>
                        </a:rPr>
                        <a:t> </a:t>
                      </a:r>
                      <a:r>
                        <a:rPr lang="en-US" sz="1000" kern="1200" dirty="0" smtClean="0">
                          <a:solidFill>
                            <a:schemeClr val="dk1"/>
                          </a:solidFill>
                          <a:latin typeface="+mn-lt"/>
                          <a:ea typeface="+mn-ea"/>
                          <a:cs typeface="+mn-cs"/>
                        </a:rPr>
                        <a:t>implementer and year</a:t>
                      </a:r>
                    </a:p>
                    <a:p>
                      <a:pPr marL="72000" marR="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smtClean="0">
                          <a:solidFill>
                            <a:schemeClr val="dk1"/>
                          </a:solidFill>
                          <a:latin typeface="+mn-lt"/>
                          <a:ea typeface="+mn-ea"/>
                          <a:cs typeface="+mn-cs"/>
                        </a:rPr>
                        <a:t>Main assumptions</a:t>
                      </a:r>
                    </a:p>
                  </a:txBody>
                  <a:tcPr/>
                </a:tc>
                <a:tc>
                  <a:txBody>
                    <a:bodyPr/>
                    <a:lstStyle/>
                    <a:p>
                      <a:pPr marL="72000" indent="-108000">
                        <a:buFont typeface="Arial" panose="020B0604020202020204" pitchFamily="34" charset="0"/>
                        <a:buChar char="•"/>
                      </a:pPr>
                      <a:r>
                        <a:rPr lang="en-US" sz="1000" kern="1200" dirty="0" smtClean="0">
                          <a:solidFill>
                            <a:srgbClr val="C00000"/>
                          </a:solidFill>
                          <a:latin typeface="+mn-lt"/>
                          <a:ea typeface="+mn-ea"/>
                          <a:cs typeface="+mn-cs"/>
                        </a:rPr>
                        <a:t>Negotiation of details</a:t>
                      </a:r>
                      <a:r>
                        <a:rPr lang="en-US" sz="1000" dirty="0" smtClean="0"/>
                        <a:t>: cost assumptions, activities, etc.</a:t>
                      </a:r>
                      <a:endParaRPr lang="en-US" sz="1000" baseline="0" dirty="0" smtClean="0"/>
                    </a:p>
                  </a:txBody>
                  <a:tcPr/>
                </a:tc>
                <a:tc>
                  <a:txBody>
                    <a:bodyPr/>
                    <a:lstStyle/>
                    <a:p>
                      <a:pPr marL="72000" indent="-108000" algn="l" defTabSz="457200" rtl="0" eaLnBrk="1" latinLnBrk="0" hangingPunct="1">
                        <a:buFont typeface="Arial" panose="020B0604020202020204" pitchFamily="34" charset="0"/>
                        <a:buChar char="•"/>
                      </a:pPr>
                      <a:r>
                        <a:rPr lang="en-US" sz="1000" kern="1200" dirty="0" smtClean="0">
                          <a:solidFill>
                            <a:schemeClr val="tx1"/>
                          </a:solidFill>
                          <a:latin typeface="+mn-lt"/>
                          <a:ea typeface="+mn-ea"/>
                          <a:cs typeface="+mn-cs"/>
                        </a:rPr>
                        <a:t>Used for monitoring, reporting, disbursing</a:t>
                      </a:r>
                    </a:p>
                    <a:p>
                      <a:pPr marL="72000" marR="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H" sz="1000" kern="1200" dirty="0" err="1" smtClean="0">
                          <a:solidFill>
                            <a:schemeClr val="tx1"/>
                          </a:solidFill>
                          <a:latin typeface="+mn-lt"/>
                          <a:ea typeface="+mn-ea"/>
                          <a:cs typeface="+mn-cs"/>
                        </a:rPr>
                        <a:t>Revised</a:t>
                      </a:r>
                      <a:r>
                        <a:rPr lang="fr-CH" sz="1000" kern="1200" dirty="0" smtClean="0">
                          <a:solidFill>
                            <a:schemeClr val="tx1"/>
                          </a:solidFill>
                          <a:latin typeface="+mn-lt"/>
                          <a:ea typeface="+mn-ea"/>
                          <a:cs typeface="+mn-cs"/>
                        </a:rPr>
                        <a:t> at the time of </a:t>
                      </a:r>
                      <a:r>
                        <a:rPr lang="fr-CH" sz="1000" kern="1200" dirty="0" err="1" smtClean="0">
                          <a:solidFill>
                            <a:schemeClr val="tx1"/>
                          </a:solidFill>
                          <a:latin typeface="+mn-lt"/>
                          <a:ea typeface="+mn-ea"/>
                          <a:cs typeface="+mn-cs"/>
                        </a:rPr>
                        <a:t>material</a:t>
                      </a:r>
                      <a:r>
                        <a:rPr lang="fr-CH" sz="1000" kern="1200" dirty="0" smtClean="0">
                          <a:solidFill>
                            <a:schemeClr val="tx1"/>
                          </a:solidFill>
                          <a:latin typeface="+mn-lt"/>
                          <a:ea typeface="+mn-ea"/>
                          <a:cs typeface="+mn-cs"/>
                        </a:rPr>
                        <a:t> </a:t>
                      </a:r>
                      <a:r>
                        <a:rPr lang="fr-CH" sz="1000" kern="1200" dirty="0" err="1" smtClean="0">
                          <a:solidFill>
                            <a:schemeClr val="tx1"/>
                          </a:solidFill>
                          <a:latin typeface="+mn-lt"/>
                          <a:ea typeface="+mn-ea"/>
                          <a:cs typeface="+mn-cs"/>
                        </a:rPr>
                        <a:t>revisions</a:t>
                      </a:r>
                      <a:endParaRPr lang="en-GB" sz="1000" kern="1200" dirty="0" smtClean="0">
                        <a:solidFill>
                          <a:schemeClr val="tx1"/>
                        </a:solidFill>
                        <a:latin typeface="+mn-lt"/>
                        <a:ea typeface="+mn-ea"/>
                        <a:cs typeface="+mn-cs"/>
                      </a:endParaRPr>
                    </a:p>
                    <a:p>
                      <a:pPr marL="72000" marR="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kern="1200" dirty="0" smtClean="0">
                        <a:solidFill>
                          <a:schemeClr val="tx1"/>
                        </a:solidFill>
                        <a:latin typeface="+mn-lt"/>
                        <a:ea typeface="+mn-ea"/>
                        <a:cs typeface="+mn-cs"/>
                      </a:endParaRPr>
                    </a:p>
                  </a:txBody>
                  <a:tcPr/>
                </a:tc>
              </a:tr>
              <a:tr h="1670460">
                <a:tc>
                  <a:txBody>
                    <a:bodyPr/>
                    <a:lstStyle/>
                    <a:p>
                      <a:pPr marL="72000"/>
                      <a:r>
                        <a:rPr lang="en-US" sz="1050" b="1" noProof="0" dirty="0" smtClean="0"/>
                        <a:t>List of Health Products </a:t>
                      </a:r>
                    </a:p>
                    <a:p>
                      <a:pPr marL="72000"/>
                      <a:r>
                        <a:rPr lang="en-US" sz="1050" b="1" noProof="0" dirty="0" smtClean="0"/>
                        <a:t>with assumptions /quantifications </a:t>
                      </a:r>
                      <a:r>
                        <a:rPr lang="fr-CH" sz="1050" b="1" dirty="0" smtClean="0"/>
                        <a:t>information</a:t>
                      </a:r>
                    </a:p>
                  </a:txBody>
                  <a:tcPr/>
                </a:tc>
                <a:tc>
                  <a:txBody>
                    <a:bodyPr/>
                    <a:lstStyle/>
                    <a:p>
                      <a:pPr marL="72000" marR="0" lvl="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err="1" smtClean="0">
                          <a:solidFill>
                            <a:srgbClr val="C00000"/>
                          </a:solidFill>
                          <a:latin typeface="+mn-lt"/>
                          <a:ea typeface="+mn-ea"/>
                          <a:cs typeface="+mn-cs"/>
                        </a:rPr>
                        <a:t>LoHP</a:t>
                      </a:r>
                      <a:r>
                        <a:rPr lang="en-US" sz="1000" kern="1200" dirty="0" smtClean="0">
                          <a:solidFill>
                            <a:srgbClr val="C00000"/>
                          </a:solidFill>
                          <a:latin typeface="+mn-lt"/>
                          <a:ea typeface="+mn-ea"/>
                          <a:cs typeface="+mn-cs"/>
                        </a:rPr>
                        <a:t> required for HI countries and key health</a:t>
                      </a:r>
                      <a:r>
                        <a:rPr lang="en-US" sz="1000" kern="1200" baseline="0" dirty="0" smtClean="0">
                          <a:solidFill>
                            <a:srgbClr val="C00000"/>
                          </a:solidFill>
                          <a:latin typeface="+mn-lt"/>
                          <a:ea typeface="+mn-ea"/>
                          <a:cs typeface="+mn-cs"/>
                        </a:rPr>
                        <a:t> products</a:t>
                      </a:r>
                      <a:endParaRPr lang="en-US" sz="1000" kern="1200" dirty="0" smtClean="0">
                        <a:solidFill>
                          <a:srgbClr val="C00000"/>
                        </a:solidFill>
                        <a:latin typeface="+mn-lt"/>
                        <a:ea typeface="+mn-ea"/>
                        <a:cs typeface="+mn-cs"/>
                      </a:endParaRPr>
                    </a:p>
                    <a:p>
                      <a:pPr marL="72000" marR="0" lvl="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smtClean="0">
                          <a:solidFill>
                            <a:srgbClr val="C00000"/>
                          </a:solidFill>
                          <a:latin typeface="+mn-lt"/>
                          <a:ea typeface="+mn-ea"/>
                          <a:cs typeface="+mn-cs"/>
                        </a:rPr>
                        <a:t>Assumption/</a:t>
                      </a:r>
                      <a:r>
                        <a:rPr lang="en-US" sz="1000" kern="1200" dirty="0" err="1" smtClean="0">
                          <a:solidFill>
                            <a:srgbClr val="C00000"/>
                          </a:solidFill>
                          <a:latin typeface="+mn-lt"/>
                          <a:ea typeface="+mn-ea"/>
                          <a:cs typeface="+mn-cs"/>
                        </a:rPr>
                        <a:t>quantif</a:t>
                      </a:r>
                      <a:r>
                        <a:rPr lang="en-US" sz="1000" kern="1200" dirty="0" smtClean="0">
                          <a:solidFill>
                            <a:srgbClr val="C00000"/>
                          </a:solidFill>
                          <a:latin typeface="+mn-lt"/>
                          <a:ea typeface="+mn-ea"/>
                          <a:cs typeface="+mn-cs"/>
                        </a:rPr>
                        <a:t>. info. needed</a:t>
                      </a:r>
                      <a:r>
                        <a:rPr lang="en-US" sz="1000" kern="1200" baseline="0" dirty="0" smtClean="0">
                          <a:solidFill>
                            <a:srgbClr val="C00000"/>
                          </a:solidFill>
                          <a:latin typeface="+mn-lt"/>
                          <a:ea typeface="+mn-ea"/>
                          <a:cs typeface="+mn-cs"/>
                        </a:rPr>
                        <a:t> in f</a:t>
                      </a:r>
                      <a:r>
                        <a:rPr lang="en-US" sz="1000" kern="1200" dirty="0" smtClean="0">
                          <a:solidFill>
                            <a:srgbClr val="C00000"/>
                          </a:solidFill>
                          <a:latin typeface="+mn-lt"/>
                          <a:ea typeface="+mn-ea"/>
                          <a:cs typeface="+mn-cs"/>
                        </a:rPr>
                        <a:t>ree format </a:t>
                      </a:r>
                    </a:p>
                  </a:txBody>
                  <a:tcPr/>
                </a:tc>
                <a:tc>
                  <a:txBody>
                    <a:bodyPr/>
                    <a:lstStyle/>
                    <a:p>
                      <a:pPr marL="72000" marR="0" lvl="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smtClean="0">
                          <a:solidFill>
                            <a:srgbClr val="C00000"/>
                          </a:solidFill>
                          <a:latin typeface="+mn-lt"/>
                          <a:ea typeface="+mn-ea"/>
                          <a:cs typeface="+mn-cs"/>
                        </a:rPr>
                        <a:t>Negotiation of details</a:t>
                      </a:r>
                      <a:r>
                        <a:rPr lang="en-US" sz="1000" kern="1200" baseline="0" dirty="0" smtClean="0">
                          <a:solidFill>
                            <a:srgbClr val="C00000"/>
                          </a:solidFill>
                          <a:latin typeface="+mn-lt"/>
                          <a:ea typeface="+mn-ea"/>
                          <a:cs typeface="+mn-cs"/>
                        </a:rPr>
                        <a:t>: List of all HP to be procured with grant funds</a:t>
                      </a:r>
                    </a:p>
                    <a:p>
                      <a:pPr marL="72000" marR="0" lvl="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smtClean="0">
                          <a:solidFill>
                            <a:schemeClr val="dk1"/>
                          </a:solidFill>
                          <a:latin typeface="+mn-lt"/>
                          <a:ea typeface="+mn-ea"/>
                          <a:cs typeface="+mn-cs"/>
                        </a:rPr>
                        <a:t>Values of the </a:t>
                      </a:r>
                      <a:r>
                        <a:rPr lang="en-US" sz="1000" kern="1200" dirty="0" err="1" smtClean="0">
                          <a:solidFill>
                            <a:schemeClr val="dk1"/>
                          </a:solidFill>
                          <a:latin typeface="+mn-lt"/>
                          <a:ea typeface="+mn-ea"/>
                          <a:cs typeface="+mn-cs"/>
                        </a:rPr>
                        <a:t>LoHP</a:t>
                      </a:r>
                      <a:r>
                        <a:rPr lang="en-US" sz="1000" kern="1200" dirty="0" smtClean="0">
                          <a:solidFill>
                            <a:schemeClr val="dk1"/>
                          </a:solidFill>
                          <a:latin typeface="+mn-lt"/>
                          <a:ea typeface="+mn-ea"/>
                          <a:cs typeface="+mn-cs"/>
                        </a:rPr>
                        <a:t> is imported/reconciled in the budget</a:t>
                      </a:r>
                    </a:p>
                  </a:txBody>
                  <a:tcPr/>
                </a:tc>
                <a:tc>
                  <a:txBody>
                    <a:bodyPr/>
                    <a:lstStyle/>
                    <a:p>
                      <a:pPr marL="72000" marR="0" lvl="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smtClean="0">
                          <a:solidFill>
                            <a:schemeClr val="tx1"/>
                          </a:solidFill>
                          <a:latin typeface="+mn-lt"/>
                          <a:ea typeface="+mn-ea"/>
                          <a:cs typeface="+mn-cs"/>
                        </a:rPr>
                        <a:t>Serves as the basis</a:t>
                      </a:r>
                      <a:r>
                        <a:rPr lang="en-US" sz="1000" kern="1200" baseline="0" dirty="0" smtClean="0">
                          <a:solidFill>
                            <a:schemeClr val="tx1"/>
                          </a:solidFill>
                          <a:latin typeface="+mn-lt"/>
                          <a:ea typeface="+mn-ea"/>
                          <a:cs typeface="+mn-cs"/>
                        </a:rPr>
                        <a:t> for</a:t>
                      </a:r>
                      <a:r>
                        <a:rPr lang="en-US" sz="1000" kern="1200" dirty="0" smtClean="0">
                          <a:solidFill>
                            <a:schemeClr val="tx1"/>
                          </a:solidFill>
                          <a:latin typeface="+mn-lt"/>
                          <a:ea typeface="+mn-ea"/>
                          <a:cs typeface="+mn-cs"/>
                        </a:rPr>
                        <a:t> grant supply plan for health products</a:t>
                      </a:r>
                    </a:p>
                    <a:p>
                      <a:pPr marL="72000" marR="0" lvl="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smtClean="0">
                          <a:solidFill>
                            <a:schemeClr val="tx1"/>
                          </a:solidFill>
                          <a:latin typeface="+mn-lt"/>
                          <a:ea typeface="+mn-ea"/>
                          <a:cs typeface="+mn-cs"/>
                        </a:rPr>
                        <a:t>Used for monitoring procurement compliance with approved products and quantities</a:t>
                      </a:r>
                    </a:p>
                    <a:p>
                      <a:pPr marL="72000" marR="0" lvl="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baseline="0" dirty="0" err="1" smtClean="0">
                          <a:solidFill>
                            <a:schemeClr val="tx1"/>
                          </a:solidFill>
                          <a:latin typeface="+mn-lt"/>
                          <a:ea typeface="+mn-ea"/>
                          <a:cs typeface="+mn-cs"/>
                        </a:rPr>
                        <a:t>LoHP</a:t>
                      </a:r>
                      <a:r>
                        <a:rPr lang="en-US" sz="1000" kern="1200" dirty="0" smtClean="0">
                          <a:solidFill>
                            <a:schemeClr val="tx1"/>
                          </a:solidFill>
                          <a:latin typeface="+mn-lt"/>
                          <a:ea typeface="+mn-ea"/>
                          <a:cs typeface="+mn-cs"/>
                        </a:rPr>
                        <a:t> updated annually to accommodate changes</a:t>
                      </a:r>
                    </a:p>
                    <a:p>
                      <a:pPr marL="72000" marR="0" lvl="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smtClean="0">
                          <a:solidFill>
                            <a:schemeClr val="tx1"/>
                          </a:solidFill>
                          <a:latin typeface="+mn-lt"/>
                          <a:ea typeface="+mn-ea"/>
                          <a:cs typeface="+mn-cs"/>
                        </a:rPr>
                        <a:t>Basis for contracting and allocation of suppliers for PPM</a:t>
                      </a:r>
                    </a:p>
                  </a:txBody>
                  <a:tcPr/>
                </a:tc>
              </a:tr>
              <a:tr h="1670460">
                <a:tc>
                  <a:txBody>
                    <a:bodyPr/>
                    <a:lstStyle/>
                    <a:p>
                      <a:pPr marL="72000"/>
                      <a:r>
                        <a:rPr lang="en-US" sz="1050" b="1" dirty="0" smtClean="0"/>
                        <a:t>Programmatic</a:t>
                      </a:r>
                      <a:r>
                        <a:rPr lang="en-US" sz="1050" b="1" baseline="0" dirty="0" smtClean="0"/>
                        <a:t> g</a:t>
                      </a:r>
                      <a:r>
                        <a:rPr lang="en-US" sz="1050" b="1" dirty="0" smtClean="0"/>
                        <a:t>ap tables and Funding</a:t>
                      </a:r>
                      <a:r>
                        <a:rPr lang="en-US" sz="1050" b="1" baseline="0" dirty="0" smtClean="0"/>
                        <a:t> landscape tables</a:t>
                      </a:r>
                      <a:endParaRPr lang="en-GB" sz="1050" b="1" dirty="0"/>
                    </a:p>
                  </a:txBody>
                  <a:tcPr/>
                </a:tc>
                <a:tc>
                  <a:txBody>
                    <a:bodyPr/>
                    <a:lstStyle/>
                    <a:p>
                      <a:pPr marL="72000" indent="-108000" algn="l" defTabSz="457200" rtl="0" eaLnBrk="1" latinLnBrk="0" hangingPunct="1">
                        <a:buFont typeface="Arial" panose="020B0604020202020204" pitchFamily="34" charset="0"/>
                        <a:buChar char="•"/>
                      </a:pPr>
                      <a:r>
                        <a:rPr lang="en-US" sz="1000" kern="1200" dirty="0" smtClean="0">
                          <a:solidFill>
                            <a:schemeClr val="dk1"/>
                          </a:solidFill>
                          <a:latin typeface="+mn-lt"/>
                          <a:ea typeface="+mn-ea"/>
                          <a:cs typeface="+mn-cs"/>
                        </a:rPr>
                        <a:t>Submitted for</a:t>
                      </a:r>
                      <a:r>
                        <a:rPr lang="en-US" sz="1000" kern="1200" baseline="0" dirty="0" smtClean="0">
                          <a:solidFill>
                            <a:schemeClr val="dk1"/>
                          </a:solidFill>
                          <a:latin typeface="+mn-lt"/>
                          <a:ea typeface="+mn-ea"/>
                          <a:cs typeface="+mn-cs"/>
                        </a:rPr>
                        <a:t> Full and Tailored reviews</a:t>
                      </a:r>
                    </a:p>
                    <a:p>
                      <a:pPr marL="72000" indent="-108000" algn="l" defTabSz="457200" rtl="0" eaLnBrk="1" latinLnBrk="0" hangingPunct="1">
                        <a:buFont typeface="Arial" panose="020B0604020202020204" pitchFamily="34" charset="0"/>
                        <a:buChar char="•"/>
                      </a:pPr>
                      <a:r>
                        <a:rPr lang="en-US" sz="1000" u="none" kern="1200" baseline="0" dirty="0" smtClean="0">
                          <a:solidFill>
                            <a:schemeClr val="dk1"/>
                          </a:solidFill>
                          <a:latin typeface="+mn-lt"/>
                          <a:ea typeface="+mn-ea"/>
                          <a:cs typeface="+mn-cs"/>
                        </a:rPr>
                        <a:t>Starting point for Prioritized Above Allocation Request and setting targets</a:t>
                      </a:r>
                    </a:p>
                    <a:p>
                      <a:pPr marL="72000" indent="-108000" algn="l" defTabSz="457200" rtl="0" eaLnBrk="1" latinLnBrk="0" hangingPunct="1">
                        <a:buFont typeface="Arial" panose="020B0604020202020204" pitchFamily="34" charset="0"/>
                        <a:buChar char="•"/>
                      </a:pPr>
                      <a:endParaRPr lang="en-US" sz="1000" u="none" kern="1200" baseline="0" dirty="0" smtClean="0">
                        <a:solidFill>
                          <a:schemeClr val="dk1"/>
                        </a:solidFill>
                        <a:latin typeface="+mn-lt"/>
                        <a:ea typeface="+mn-ea"/>
                        <a:cs typeface="+mn-cs"/>
                      </a:endParaRPr>
                    </a:p>
                    <a:p>
                      <a:pPr marL="72000" marR="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u="none" kern="1200" baseline="0" dirty="0" smtClean="0">
                          <a:solidFill>
                            <a:schemeClr val="tx1"/>
                          </a:solidFill>
                          <a:latin typeface="+mn-lt"/>
                          <a:ea typeface="+mn-ea"/>
                          <a:cs typeface="+mn-cs"/>
                        </a:rPr>
                        <a:t>Key documentation for reporting compliance with co-financing requirements</a:t>
                      </a:r>
                      <a:endParaRPr lang="en-GB" sz="1000" u="none" kern="1200" dirty="0" smtClean="0">
                        <a:solidFill>
                          <a:schemeClr val="tx1"/>
                        </a:solidFill>
                        <a:latin typeface="+mn-lt"/>
                        <a:ea typeface="+mn-ea"/>
                        <a:cs typeface="+mn-cs"/>
                      </a:endParaRPr>
                    </a:p>
                  </a:txBody>
                  <a:tcPr/>
                </a:tc>
                <a:tc>
                  <a:txBody>
                    <a:bodyPr/>
                    <a:lstStyle/>
                    <a:p>
                      <a:pPr marL="72000" indent="-108000" algn="l" defTabSz="457200" rtl="0" eaLnBrk="1" latinLnBrk="0" hangingPunct="1">
                        <a:buFont typeface="Arial" panose="020B0604020202020204" pitchFamily="34" charset="0"/>
                        <a:buChar char="•"/>
                      </a:pPr>
                      <a:r>
                        <a:rPr lang="en-US" sz="1000" kern="1200" dirty="0" smtClean="0">
                          <a:solidFill>
                            <a:srgbClr val="C00000"/>
                          </a:solidFill>
                          <a:latin typeface="+mn-lt"/>
                          <a:ea typeface="+mn-ea"/>
                          <a:cs typeface="+mn-cs"/>
                        </a:rPr>
                        <a:t>Update</a:t>
                      </a:r>
                      <a:r>
                        <a:rPr lang="en-US" sz="1000" kern="1200" baseline="0" dirty="0" smtClean="0">
                          <a:solidFill>
                            <a:schemeClr val="dk1"/>
                          </a:solidFill>
                          <a:latin typeface="+mn-lt"/>
                          <a:ea typeface="+mn-ea"/>
                          <a:cs typeface="+mn-cs"/>
                        </a:rPr>
                        <a:t> in case of significant change</a:t>
                      </a:r>
                    </a:p>
                  </a:txBody>
                  <a:tcPr/>
                </a:tc>
                <a:tc>
                  <a:txBody>
                    <a:bodyPr/>
                    <a:lstStyle/>
                    <a:p>
                      <a:pPr marL="72000" indent="-108000" algn="l" defTabSz="457200" rtl="0" eaLnBrk="1" latinLnBrk="0" hangingPunct="1">
                        <a:buFont typeface="Arial" panose="020B0604020202020204" pitchFamily="34" charset="0"/>
                        <a:buChar char="•"/>
                      </a:pPr>
                      <a:r>
                        <a:rPr lang="en-US" sz="1000" kern="1200" dirty="0" smtClean="0">
                          <a:solidFill>
                            <a:schemeClr val="tx1"/>
                          </a:solidFill>
                          <a:latin typeface="+mn-lt"/>
                          <a:ea typeface="+mn-ea"/>
                          <a:cs typeface="+mn-cs"/>
                        </a:rPr>
                        <a:t>Used for understanding gaps in programmatic coverage</a:t>
                      </a:r>
                    </a:p>
                    <a:p>
                      <a:pPr marL="72000" indent="-108000" algn="l" defTabSz="457200" rtl="0" eaLnBrk="1" latinLnBrk="0" hangingPunct="1">
                        <a:buFont typeface="Arial" panose="020B0604020202020204" pitchFamily="34" charset="0"/>
                        <a:buChar char="•"/>
                      </a:pPr>
                      <a:r>
                        <a:rPr lang="en-US" sz="1000" kern="1200" dirty="0" smtClean="0">
                          <a:solidFill>
                            <a:schemeClr val="tx1"/>
                          </a:solidFill>
                          <a:latin typeface="+mn-lt"/>
                          <a:ea typeface="+mn-ea"/>
                          <a:cs typeface="+mn-cs"/>
                        </a:rPr>
                        <a:t>Key</a:t>
                      </a:r>
                      <a:r>
                        <a:rPr lang="en-US" sz="1000" kern="1200" baseline="0" dirty="0" smtClean="0">
                          <a:solidFill>
                            <a:schemeClr val="tx1"/>
                          </a:solidFill>
                          <a:latin typeface="+mn-lt"/>
                          <a:ea typeface="+mn-ea"/>
                          <a:cs typeface="+mn-cs"/>
                        </a:rPr>
                        <a:t> input to the Results Framework for reporting Global Fund Results</a:t>
                      </a:r>
                      <a:endParaRPr lang="en-US" sz="1000" u="sng" kern="1200" dirty="0" smtClean="0">
                        <a:solidFill>
                          <a:schemeClr val="tx1"/>
                        </a:solidFill>
                        <a:latin typeface="+mn-lt"/>
                        <a:ea typeface="+mn-ea"/>
                        <a:cs typeface="+mn-cs"/>
                      </a:endParaRPr>
                    </a:p>
                    <a:p>
                      <a:pPr marL="72000" indent="-108000" algn="l" defTabSz="457200" rtl="0" eaLnBrk="1" latinLnBrk="0" hangingPunct="1">
                        <a:buFont typeface="Arial" panose="020B0604020202020204" pitchFamily="34" charset="0"/>
                        <a:buChar char="•"/>
                      </a:pPr>
                      <a:r>
                        <a:rPr lang="en-US" sz="1000" kern="1200" dirty="0" smtClean="0">
                          <a:solidFill>
                            <a:schemeClr val="tx1"/>
                          </a:solidFill>
                          <a:latin typeface="+mn-lt"/>
                          <a:ea typeface="+mn-ea"/>
                          <a:cs typeface="+mn-cs"/>
                        </a:rPr>
                        <a:t>Updated in case of changes (esp. for HI and some core countries)</a:t>
                      </a:r>
                    </a:p>
                    <a:p>
                      <a:pPr marL="72000" marR="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smtClean="0">
                          <a:solidFill>
                            <a:schemeClr val="tx1"/>
                          </a:solidFill>
                          <a:latin typeface="+mn-lt"/>
                          <a:ea typeface="+mn-ea"/>
                          <a:cs typeface="+mn-cs"/>
                        </a:rPr>
                        <a:t>Can be used </a:t>
                      </a:r>
                      <a:r>
                        <a:rPr lang="en-US" sz="1000" kern="1200" baseline="0" dirty="0" smtClean="0">
                          <a:solidFill>
                            <a:schemeClr val="tx1"/>
                          </a:solidFill>
                          <a:latin typeface="+mn-lt"/>
                          <a:ea typeface="+mn-ea"/>
                          <a:cs typeface="+mn-cs"/>
                        </a:rPr>
                        <a:t>for deciding</a:t>
                      </a:r>
                      <a:r>
                        <a:rPr lang="en-US" sz="1000" kern="1200" dirty="0" smtClean="0">
                          <a:solidFill>
                            <a:schemeClr val="tx1"/>
                          </a:solidFill>
                          <a:latin typeface="+mn-lt"/>
                          <a:ea typeface="+mn-ea"/>
                          <a:cs typeface="+mn-cs"/>
                        </a:rPr>
                        <a:t> material revisions</a:t>
                      </a:r>
                    </a:p>
                    <a:p>
                      <a:pPr marL="72000" marR="0" indent="-1080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smtClean="0">
                          <a:solidFill>
                            <a:schemeClr val="tx1"/>
                          </a:solidFill>
                          <a:latin typeface="+mn-lt"/>
                          <a:ea typeface="+mn-ea"/>
                          <a:cs typeface="+mn-cs"/>
                        </a:rPr>
                        <a:t>Basis for monitoring domestic financing commitments,</a:t>
                      </a:r>
                      <a:r>
                        <a:rPr lang="en-US" sz="1000" kern="1200" baseline="0" dirty="0" smtClean="0">
                          <a:solidFill>
                            <a:schemeClr val="tx1"/>
                          </a:solidFill>
                          <a:latin typeface="+mn-lt"/>
                          <a:ea typeface="+mn-ea"/>
                          <a:cs typeface="+mn-cs"/>
                        </a:rPr>
                        <a:t> </a:t>
                      </a:r>
                      <a:r>
                        <a:rPr lang="en-US" sz="1000" kern="1200" dirty="0" smtClean="0">
                          <a:solidFill>
                            <a:schemeClr val="tx1"/>
                          </a:solidFill>
                          <a:latin typeface="+mn-lt"/>
                          <a:ea typeface="+mn-ea"/>
                          <a:cs typeface="+mn-cs"/>
                        </a:rPr>
                        <a:t>measuring KPIs and strategy</a:t>
                      </a:r>
                      <a:r>
                        <a:rPr lang="en-US" sz="1000" kern="1200" baseline="0" dirty="0" smtClean="0">
                          <a:solidFill>
                            <a:schemeClr val="tx1"/>
                          </a:solidFill>
                          <a:latin typeface="+mn-lt"/>
                          <a:ea typeface="+mn-ea"/>
                          <a:cs typeface="+mn-cs"/>
                        </a:rPr>
                        <a:t> implementation plan indicators</a:t>
                      </a:r>
                      <a:r>
                        <a:rPr lang="en-US" sz="1000" kern="1200" dirty="0" smtClean="0">
                          <a:solidFill>
                            <a:schemeClr val="tx1"/>
                          </a:solidFill>
                          <a:latin typeface="+mn-lt"/>
                          <a:ea typeface="+mn-ea"/>
                          <a:cs typeface="+mn-cs"/>
                        </a:rPr>
                        <a:t> on domestic financing </a:t>
                      </a:r>
                    </a:p>
                  </a:txBody>
                  <a:tcPr/>
                </a:tc>
              </a:tr>
            </a:tbl>
          </a:graphicData>
        </a:graphic>
      </p:graphicFrame>
      <p:sp>
        <p:nvSpPr>
          <p:cNvPr id="2" name="Right Arrow 1"/>
          <p:cNvSpPr/>
          <p:nvPr/>
        </p:nvSpPr>
        <p:spPr>
          <a:xfrm>
            <a:off x="1645754" y="281409"/>
            <a:ext cx="7262026" cy="91440"/>
          </a:xfrm>
          <a:prstGeom prst="rightArrow">
            <a:avLst>
              <a:gd name="adj1" fmla="val 50000"/>
              <a:gd name="adj2" fmla="val 72038"/>
            </a:avLst>
          </a:prstGeom>
          <a:solidFill>
            <a:srgbClr val="C00000"/>
          </a:solidFill>
          <a:ln w="12700">
            <a:solidFill>
              <a:srgbClr val="C00000"/>
            </a:solidFill>
          </a:ln>
        </p:spPr>
        <p:style>
          <a:lnRef idx="3">
            <a:schemeClr val="lt1"/>
          </a:lnRef>
          <a:fillRef idx="1">
            <a:schemeClr val="dk1"/>
          </a:fillRef>
          <a:effectRef idx="1">
            <a:schemeClr val="dk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19599413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312840"/>
            <a:ext cx="8064000" cy="401579"/>
          </a:xfrm>
        </p:spPr>
        <p:txBody>
          <a:bodyPr>
            <a:normAutofit fontScale="90000"/>
          </a:bodyPr>
          <a:lstStyle/>
          <a:p>
            <a:r>
              <a:rPr lang="en-US" dirty="0" smtClean="0"/>
              <a:t>D4I and Core Documents</a:t>
            </a:r>
            <a:endParaRPr lang="en-US" dirty="0"/>
          </a:p>
        </p:txBody>
      </p:sp>
      <p:graphicFrame>
        <p:nvGraphicFramePr>
          <p:cNvPr id="5" name="Content Placeholder 4"/>
          <p:cNvGraphicFramePr>
            <a:graphicFrameLocks noGrp="1"/>
          </p:cNvGraphicFramePr>
          <p:nvPr>
            <p:ph idx="1"/>
            <p:extLst/>
          </p:nvPr>
        </p:nvGraphicFramePr>
        <p:xfrm>
          <a:off x="256031" y="765527"/>
          <a:ext cx="8609992" cy="4305679"/>
        </p:xfrm>
        <a:graphic>
          <a:graphicData uri="http://schemas.openxmlformats.org/drawingml/2006/table">
            <a:tbl>
              <a:tblPr firstRow="1" bandRow="1">
                <a:tableStyleId>{5C22544A-7EE6-4342-B048-85BDC9FD1C3A}</a:tableStyleId>
              </a:tblPr>
              <a:tblGrid>
                <a:gridCol w="1015606"/>
                <a:gridCol w="1808660"/>
                <a:gridCol w="990641"/>
                <a:gridCol w="1516447"/>
                <a:gridCol w="1639319"/>
                <a:gridCol w="1639319"/>
              </a:tblGrid>
              <a:tr h="402505">
                <a:tc>
                  <a:txBody>
                    <a:bodyPr/>
                    <a:lstStyle/>
                    <a:p>
                      <a:endParaRPr lang="en-GB" sz="1200" dirty="0"/>
                    </a:p>
                  </a:txBody>
                  <a:tcPr>
                    <a:solidFill>
                      <a:schemeClr val="tx2"/>
                    </a:solidFill>
                  </a:tcPr>
                </a:tc>
                <a:tc>
                  <a:txBody>
                    <a:bodyPr/>
                    <a:lstStyle/>
                    <a:p>
                      <a:r>
                        <a:rPr lang="en-US" sz="1200" dirty="0" smtClean="0"/>
                        <a:t>Performance</a:t>
                      </a:r>
                      <a:r>
                        <a:rPr lang="en-US" sz="1200" baseline="0" dirty="0" smtClean="0"/>
                        <a:t> Framework</a:t>
                      </a:r>
                      <a:endParaRPr lang="en-GB" sz="1200" dirty="0"/>
                    </a:p>
                  </a:txBody>
                  <a:tcPr>
                    <a:solidFill>
                      <a:schemeClr val="tx2"/>
                    </a:solidFill>
                  </a:tcPr>
                </a:tc>
                <a:tc>
                  <a:txBody>
                    <a:bodyPr/>
                    <a:lstStyle/>
                    <a:p>
                      <a:r>
                        <a:rPr lang="en-US" sz="1200" dirty="0" smtClean="0"/>
                        <a:t>Budget</a:t>
                      </a:r>
                      <a:endParaRPr lang="en-GB" sz="1200" dirty="0"/>
                    </a:p>
                  </a:txBody>
                  <a:tcPr>
                    <a:solidFill>
                      <a:schemeClr val="tx2"/>
                    </a:solidFill>
                  </a:tcPr>
                </a:tc>
                <a:tc>
                  <a:txBody>
                    <a:bodyPr/>
                    <a:lstStyle/>
                    <a:p>
                      <a:r>
                        <a:rPr lang="en-US" sz="1200" dirty="0" smtClean="0"/>
                        <a:t>List of Health Products</a:t>
                      </a:r>
                      <a:endParaRPr lang="en-GB" sz="1200" dirty="0"/>
                    </a:p>
                  </a:txBody>
                  <a:tcPr>
                    <a:solidFill>
                      <a:schemeClr val="tx2"/>
                    </a:solidFill>
                  </a:tcPr>
                </a:tc>
                <a:tc>
                  <a:txBody>
                    <a:bodyPr/>
                    <a:lstStyle/>
                    <a:p>
                      <a:r>
                        <a:rPr lang="fr-CH" sz="1200" dirty="0" err="1" smtClean="0"/>
                        <a:t>Programmatic</a:t>
                      </a:r>
                      <a:r>
                        <a:rPr lang="fr-CH" sz="1200" baseline="0" dirty="0" smtClean="0"/>
                        <a:t> Gap Tables</a:t>
                      </a:r>
                      <a:endParaRPr lang="en-GB" sz="1200" dirty="0"/>
                    </a:p>
                  </a:txBody>
                  <a:tcPr>
                    <a:solidFill>
                      <a:schemeClr val="tx2"/>
                    </a:solidFill>
                  </a:tcPr>
                </a:tc>
                <a:tc>
                  <a:txBody>
                    <a:bodyPr/>
                    <a:lstStyle/>
                    <a:p>
                      <a:r>
                        <a:rPr lang="en-US" sz="1200" dirty="0" smtClean="0"/>
                        <a:t>Funding</a:t>
                      </a:r>
                      <a:r>
                        <a:rPr lang="en-US" sz="1200" baseline="0" dirty="0" smtClean="0"/>
                        <a:t> Landscape Tables</a:t>
                      </a:r>
                      <a:endParaRPr lang="en-GB" sz="1200" dirty="0"/>
                    </a:p>
                  </a:txBody>
                  <a:tcPr>
                    <a:solidFill>
                      <a:schemeClr val="tx2"/>
                    </a:solidFill>
                  </a:tcPr>
                </a:tc>
              </a:tr>
              <a:tr h="1127015">
                <a:tc>
                  <a:txBody>
                    <a:bodyPr/>
                    <a:lstStyle/>
                    <a:p>
                      <a:pPr algn="ctr"/>
                      <a:r>
                        <a:rPr lang="en-US" sz="2000" dirty="0" smtClean="0"/>
                        <a:t>Focus</a:t>
                      </a:r>
                      <a:endParaRPr lang="en-GB" sz="2000" dirty="0"/>
                    </a:p>
                  </a:txBody>
                  <a:tcPr/>
                </a:tc>
                <a:tc>
                  <a:txBody>
                    <a:bodyPr/>
                    <a:lstStyle/>
                    <a:p>
                      <a:pPr marL="0" indent="0" algn="ctr">
                        <a:buFont typeface="Arial" panose="020B0604020202020204" pitchFamily="34" charset="0"/>
                        <a:buNone/>
                      </a:pPr>
                      <a:r>
                        <a:rPr lang="en-GB" sz="1400" kern="1200" dirty="0" smtClean="0">
                          <a:solidFill>
                            <a:schemeClr val="dk1"/>
                          </a:solidFill>
                          <a:effectLst/>
                          <a:latin typeface="+mn-lt"/>
                          <a:ea typeface="+mn-ea"/>
                          <a:cs typeface="+mn-cs"/>
                        </a:rPr>
                        <a:t>Recommended: minimum number of mandatory indicators</a:t>
                      </a:r>
                    </a:p>
                    <a:p>
                      <a:pPr marL="0" indent="0" algn="ctr">
                        <a:buFont typeface="Arial" panose="020B0604020202020204" pitchFamily="34" charset="0"/>
                        <a:buNone/>
                      </a:pPr>
                      <a:r>
                        <a:rPr lang="en-GB" sz="1100" kern="1200" dirty="0" smtClean="0">
                          <a:solidFill>
                            <a:schemeClr val="dk1"/>
                          </a:solidFill>
                          <a:effectLst/>
                          <a:latin typeface="+mn-lt"/>
                          <a:ea typeface="+mn-ea"/>
                          <a:cs typeface="+mn-cs"/>
                        </a:rPr>
                        <a:t>(1-5 impact/outcome and 3-5 coverage indicators)</a:t>
                      </a:r>
                      <a:endParaRPr lang="en-GB" sz="1100" dirty="0"/>
                    </a:p>
                  </a:txBody>
                  <a:tcPr/>
                </a:tc>
                <a:tc>
                  <a:txBody>
                    <a:bodyPr/>
                    <a:lstStyle/>
                    <a:p>
                      <a:pPr marL="0" indent="0" algn="ctr">
                        <a:buFont typeface="Arial" panose="020B0604020202020204" pitchFamily="34" charset="0"/>
                        <a:buNone/>
                      </a:pPr>
                      <a:endParaRPr lang="en-US" sz="1400" dirty="0" smtClean="0">
                        <a:solidFill>
                          <a:schemeClr val="tx1"/>
                        </a:solidFill>
                      </a:endParaRPr>
                    </a:p>
                    <a:p>
                      <a:pPr marL="0" indent="0" algn="ctr">
                        <a:buFont typeface="Arial" panose="020B0604020202020204" pitchFamily="34" charset="0"/>
                        <a:buNone/>
                      </a:pPr>
                      <a:r>
                        <a:rPr lang="en-US" sz="1400" dirty="0" smtClean="0">
                          <a:solidFill>
                            <a:schemeClr val="tx1"/>
                          </a:solidFill>
                        </a:rPr>
                        <a:t>Up to cost grouping level</a:t>
                      </a:r>
                      <a:endParaRPr lang="en-GB" sz="1400" dirty="0">
                        <a:solidFill>
                          <a:schemeClr val="tx1"/>
                        </a:solidFill>
                      </a:endParaRPr>
                    </a:p>
                  </a:txBody>
                  <a:tcPr/>
                </a:tc>
                <a:tc>
                  <a:txBody>
                    <a:bodyPr/>
                    <a:lstStyle/>
                    <a:p>
                      <a:pPr marL="0" algn="ctr" defTabSz="457200" rtl="0" eaLnBrk="1" latinLnBrk="0" hangingPunct="1"/>
                      <a:r>
                        <a:rPr kumimoji="0" lang="fr-CH" sz="1100" b="1" i="0" u="none" strike="noStrike" kern="1200" cap="none" spc="0" normalizeH="0" baseline="0" dirty="0" smtClean="0">
                          <a:ln>
                            <a:noFill/>
                          </a:ln>
                          <a:solidFill>
                            <a:prstClr val="black"/>
                          </a:solidFill>
                          <a:effectLst/>
                          <a:uLnTx/>
                          <a:uFillTx/>
                          <a:latin typeface="+mn-lt"/>
                          <a:ea typeface="+mn-ea"/>
                          <a:cs typeface="+mn-cs"/>
                        </a:rPr>
                        <a:t>Not </a:t>
                      </a:r>
                      <a:r>
                        <a:rPr kumimoji="0" lang="fr-CH" sz="1100" b="1" i="0" u="none" strike="noStrike" kern="1200" cap="none" spc="0" normalizeH="0" baseline="0" dirty="0" err="1" smtClean="0">
                          <a:ln>
                            <a:noFill/>
                          </a:ln>
                          <a:solidFill>
                            <a:prstClr val="black"/>
                          </a:solidFill>
                          <a:effectLst/>
                          <a:uLnTx/>
                          <a:uFillTx/>
                          <a:latin typeface="+mn-lt"/>
                          <a:ea typeface="+mn-ea"/>
                          <a:cs typeface="+mn-cs"/>
                        </a:rPr>
                        <a:t>required</a:t>
                      </a:r>
                      <a:r>
                        <a:rPr kumimoji="0" lang="fr-CH" sz="1100" b="1" i="0" u="none" strike="noStrike" kern="1200" cap="none" spc="0" normalizeH="0" baseline="0" dirty="0" smtClean="0">
                          <a:ln>
                            <a:noFill/>
                          </a:ln>
                          <a:solidFill>
                            <a:prstClr val="black"/>
                          </a:solidFill>
                          <a:effectLst/>
                          <a:uLnTx/>
                          <a:uFillTx/>
                          <a:latin typeface="+mn-lt"/>
                          <a:ea typeface="+mn-ea"/>
                          <a:cs typeface="+mn-cs"/>
                        </a:rPr>
                        <a:t>.</a:t>
                      </a:r>
                    </a:p>
                    <a:p>
                      <a:pPr marL="0" algn="ctr" defTabSz="457200" rtl="0" eaLnBrk="1" latinLnBrk="0" hangingPunct="1"/>
                      <a:r>
                        <a:rPr lang="en-US" sz="900" kern="1200" dirty="0" smtClean="0">
                          <a:solidFill>
                            <a:schemeClr val="dk1"/>
                          </a:solidFill>
                          <a:latin typeface="+mn-lt"/>
                          <a:ea typeface="+mn-ea"/>
                          <a:cs typeface="+mn-cs"/>
                        </a:rPr>
                        <a:t>Assumptions and quantifications</a:t>
                      </a:r>
                    </a:p>
                    <a:p>
                      <a:pPr marL="0" algn="ctr" defTabSz="457200" rtl="0" eaLnBrk="1" latinLnBrk="0" hangingPunct="1"/>
                      <a:r>
                        <a:rPr lang="en-US" sz="900" kern="1200" dirty="0" smtClean="0">
                          <a:solidFill>
                            <a:schemeClr val="dk1"/>
                          </a:solidFill>
                          <a:latin typeface="+mn-lt"/>
                          <a:ea typeface="+mn-ea"/>
                          <a:cs typeface="+mn-cs"/>
                        </a:rPr>
                        <a:t>(free format) if budget for HP exceeds 50% and/or at</a:t>
                      </a:r>
                      <a:r>
                        <a:rPr lang="en-US" sz="900" kern="1200" baseline="0" dirty="0" smtClean="0">
                          <a:solidFill>
                            <a:schemeClr val="dk1"/>
                          </a:solidFill>
                          <a:latin typeface="+mn-lt"/>
                          <a:ea typeface="+mn-ea"/>
                          <a:cs typeface="+mn-cs"/>
                        </a:rPr>
                        <a:t> CT discretion.</a:t>
                      </a:r>
                      <a:endParaRPr lang="en-GB" sz="900" kern="1200" dirty="0" smtClean="0">
                        <a:solidFill>
                          <a:schemeClr val="dk1"/>
                        </a:solidFill>
                        <a:latin typeface="+mn-lt"/>
                        <a:ea typeface="+mn-ea"/>
                        <a:cs typeface="+mn-cs"/>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kern="1200" dirty="0" smtClean="0">
                          <a:solidFill>
                            <a:schemeClr val="dk1"/>
                          </a:solidFill>
                          <a:effectLst/>
                          <a:latin typeface="+mn-lt"/>
                          <a:ea typeface="+mn-ea"/>
                          <a:cs typeface="+mn-cs"/>
                        </a:rPr>
                        <a:t>Aligned with performance</a:t>
                      </a:r>
                      <a:r>
                        <a:rPr lang="en-GB" sz="1400" kern="1200" baseline="0" dirty="0" smtClean="0">
                          <a:solidFill>
                            <a:schemeClr val="dk1"/>
                          </a:solidFill>
                          <a:effectLst/>
                          <a:latin typeface="+mn-lt"/>
                          <a:ea typeface="+mn-ea"/>
                          <a:cs typeface="+mn-cs"/>
                        </a:rPr>
                        <a:t> framework</a:t>
                      </a:r>
                      <a:r>
                        <a:rPr lang="en-GB" sz="1400" kern="1200" dirty="0" smtClean="0">
                          <a:solidFill>
                            <a:schemeClr val="dk1"/>
                          </a:solidFill>
                          <a:effectLst/>
                          <a:latin typeface="+mn-lt"/>
                          <a:ea typeface="+mn-ea"/>
                          <a:cs typeface="+mn-cs"/>
                        </a:rPr>
                        <a:t> for coverage</a:t>
                      </a:r>
                      <a:r>
                        <a:rPr lang="en-GB" sz="1400" kern="1200" baseline="0" dirty="0" smtClean="0">
                          <a:solidFill>
                            <a:schemeClr val="dk1"/>
                          </a:solidFill>
                          <a:effectLst/>
                          <a:latin typeface="+mn-lt"/>
                          <a:ea typeface="+mn-ea"/>
                          <a:cs typeface="+mn-cs"/>
                        </a:rPr>
                        <a:t> </a:t>
                      </a:r>
                      <a:r>
                        <a:rPr lang="en-GB" sz="1400" kern="1200" dirty="0" smtClean="0">
                          <a:solidFill>
                            <a:schemeClr val="dk1"/>
                          </a:solidFill>
                          <a:effectLst/>
                          <a:latin typeface="+mn-lt"/>
                          <a:ea typeface="+mn-ea"/>
                          <a:cs typeface="+mn-cs"/>
                        </a:rPr>
                        <a:t>indicators</a:t>
                      </a:r>
                      <a:endParaRPr lang="en-GB" sz="1400" dirty="0">
                        <a:solidFill>
                          <a:schemeClr val="tx1"/>
                        </a:solidFill>
                      </a:endParaRPr>
                    </a:p>
                  </a:txBody>
                  <a:tcPr/>
                </a:tc>
                <a:tc>
                  <a:txBody>
                    <a:bodyPr/>
                    <a:lstStyle/>
                    <a:p>
                      <a:pPr marL="0" indent="0" algn="ctr">
                        <a:buFont typeface="Arial" panose="020B0604020202020204" pitchFamily="34" charset="0"/>
                        <a:buNone/>
                      </a:pPr>
                      <a:r>
                        <a:rPr lang="en-US" sz="1400" dirty="0" smtClean="0">
                          <a:solidFill>
                            <a:schemeClr val="tx1"/>
                          </a:solidFill>
                        </a:rPr>
                        <a:t>Only financial data at the program level </a:t>
                      </a:r>
                      <a:r>
                        <a:rPr lang="en-US" sz="1200" dirty="0" smtClean="0">
                          <a:solidFill>
                            <a:schemeClr val="tx1"/>
                          </a:solidFill>
                        </a:rPr>
                        <a:t>(except for</a:t>
                      </a:r>
                      <a:r>
                        <a:rPr lang="en-US" sz="1200" baseline="0" dirty="0" smtClean="0">
                          <a:solidFill>
                            <a:schemeClr val="tx1"/>
                          </a:solidFill>
                        </a:rPr>
                        <a:t> Upper-Middle Income Countries)</a:t>
                      </a:r>
                      <a:endParaRPr lang="en-GB" sz="1200" dirty="0">
                        <a:solidFill>
                          <a:schemeClr val="tx1"/>
                        </a:solidFill>
                      </a:endParaRPr>
                    </a:p>
                  </a:txBody>
                  <a:tcPr/>
                </a:tc>
              </a:tr>
              <a:tr h="1623439">
                <a:tc>
                  <a:txBody>
                    <a:bodyPr/>
                    <a:lstStyle/>
                    <a:p>
                      <a:pPr algn="ctr"/>
                      <a:r>
                        <a:rPr lang="en-US" sz="2000" dirty="0" smtClean="0"/>
                        <a:t>Core</a:t>
                      </a:r>
                      <a:endParaRPr lang="en-GB" sz="2000" dirty="0"/>
                    </a:p>
                  </a:txBody>
                  <a:tcPr/>
                </a:tc>
                <a:tc rowSpan="2">
                  <a:txBody>
                    <a:bodyPr/>
                    <a:lstStyle/>
                    <a:p>
                      <a:pPr marL="0" lvl="0" indent="0" algn="ctr">
                        <a:buSzPct val="100000"/>
                        <a:buFont typeface="Arial" panose="020B0604020202020204" pitchFamily="34" charset="0"/>
                        <a:buNone/>
                      </a:pPr>
                      <a:endParaRPr lang="en-US" sz="1400" dirty="0" smtClean="0"/>
                    </a:p>
                    <a:p>
                      <a:pPr marL="0" lvl="0" indent="0" algn="ctr">
                        <a:buSzPct val="100000"/>
                        <a:buFont typeface="Arial" panose="020B0604020202020204" pitchFamily="34" charset="0"/>
                        <a:buNone/>
                      </a:pPr>
                      <a:endParaRPr lang="en-US" sz="1400" dirty="0" smtClean="0"/>
                    </a:p>
                    <a:p>
                      <a:pPr marL="0" lvl="0" indent="0" algn="ctr">
                        <a:buSzPct val="100000"/>
                        <a:buFont typeface="Arial" panose="020B0604020202020204" pitchFamily="34" charset="0"/>
                        <a:buNone/>
                      </a:pPr>
                      <a:endParaRPr lang="en-US" sz="600" dirty="0" smtClean="0"/>
                    </a:p>
                    <a:p>
                      <a:pPr marL="0" lvl="0" indent="0" algn="ctr">
                        <a:buSzPct val="100000"/>
                        <a:buFont typeface="Arial" panose="020B0604020202020204" pitchFamily="34" charset="0"/>
                        <a:buNone/>
                      </a:pPr>
                      <a:r>
                        <a:rPr lang="en-US" sz="1400" dirty="0" smtClean="0"/>
                        <a:t>Key programmatic indicator</a:t>
                      </a:r>
                      <a:r>
                        <a:rPr lang="en-US" sz="1400" baseline="0" dirty="0" smtClean="0"/>
                        <a:t> selected from the core list based on interventions/ activities supported by the grant</a:t>
                      </a:r>
                      <a:endParaRPr lang="en-GB" sz="14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smtClean="0">
                          <a:ln>
                            <a:noFill/>
                          </a:ln>
                          <a:solidFill>
                            <a:prstClr val="black"/>
                          </a:solidFill>
                          <a:effectLst/>
                          <a:uLnTx/>
                          <a:uFillTx/>
                          <a:latin typeface="+mn-lt"/>
                          <a:ea typeface="+mn-ea"/>
                          <a:cs typeface="+mn-cs"/>
                        </a:rPr>
                        <a:t>Greater level of detail</a:t>
                      </a:r>
                      <a:endParaRPr kumimoji="0" lang="en-GB" sz="1400" b="0" i="0" u="none" strike="noStrike" kern="1200" cap="none" spc="0" normalizeH="0" baseline="0" noProof="0" dirty="0" smtClean="0">
                        <a:ln>
                          <a:noFill/>
                        </a:ln>
                        <a:solidFill>
                          <a:prstClr val="black"/>
                        </a:solidFill>
                        <a:effectLst/>
                        <a:uLnTx/>
                        <a:uFillTx/>
                        <a:latin typeface="+mn-lt"/>
                        <a:ea typeface="+mn-ea"/>
                        <a:cs typeface="+mn-cs"/>
                      </a:endParaRPr>
                    </a:p>
                    <a:p>
                      <a:pPr algn="ctr"/>
                      <a:endParaRPr lang="en-GB" dirty="0"/>
                    </a:p>
                  </a:txBody>
                  <a:tcPr/>
                </a:tc>
                <a:tc>
                  <a:txBody>
                    <a:bodyPr/>
                    <a:lstStyle/>
                    <a:p>
                      <a:pPr algn="ctr"/>
                      <a:r>
                        <a:rPr kumimoji="0" lang="en-US" sz="1100" b="1" i="0" u="none" strike="noStrike" kern="1200" cap="none" spc="0" normalizeH="0" baseline="0" dirty="0" smtClean="0">
                          <a:ln>
                            <a:noFill/>
                          </a:ln>
                          <a:solidFill>
                            <a:prstClr val="black"/>
                          </a:solidFill>
                          <a:effectLst/>
                          <a:uLnTx/>
                          <a:uFillTx/>
                          <a:latin typeface="+mn-lt"/>
                          <a:ea typeface="+mn-ea"/>
                          <a:cs typeface="+mn-cs"/>
                        </a:rPr>
                        <a:t>Optional</a:t>
                      </a:r>
                      <a:r>
                        <a:rPr kumimoji="0" lang="en-US" sz="1100" b="0" i="0" u="none" strike="noStrike" kern="1200" cap="none" spc="0" normalizeH="0" baseline="0" dirty="0" smtClean="0">
                          <a:ln>
                            <a:noFill/>
                          </a:ln>
                          <a:solidFill>
                            <a:prstClr val="black"/>
                          </a:solidFill>
                          <a:effectLst/>
                          <a:uLnTx/>
                          <a:uFillTx/>
                          <a:latin typeface="+mn-lt"/>
                          <a:ea typeface="+mn-ea"/>
                          <a:cs typeface="+mn-cs"/>
                        </a:rPr>
                        <a:t>.</a:t>
                      </a:r>
                    </a:p>
                    <a:p>
                      <a:pPr marL="0" algn="ctr" defTabSz="457200" rtl="0" eaLnBrk="1" latinLnBrk="0" hangingPunct="1"/>
                      <a:r>
                        <a:rPr lang="en-US" sz="900" kern="1200" dirty="0" smtClean="0">
                          <a:solidFill>
                            <a:schemeClr val="dk1"/>
                          </a:solidFill>
                          <a:latin typeface="+mn-lt"/>
                          <a:ea typeface="+mn-ea"/>
                          <a:cs typeface="+mn-cs"/>
                        </a:rPr>
                        <a:t>Can be requested if budget for HP exceeds 50% and/or at CT discretion.</a:t>
                      </a:r>
                    </a:p>
                    <a:p>
                      <a:pPr marL="0" algn="ctr" defTabSz="457200" rtl="0" eaLnBrk="1" latinLnBrk="0" hangingPunct="1"/>
                      <a:r>
                        <a:rPr lang="en-US" sz="900" kern="1200" dirty="0" smtClean="0">
                          <a:solidFill>
                            <a:schemeClr val="dk1"/>
                          </a:solidFill>
                          <a:latin typeface="+mn-lt"/>
                          <a:ea typeface="+mn-ea"/>
                          <a:cs typeface="+mn-cs"/>
                        </a:rPr>
                        <a:t>Assumptions and quantifications</a:t>
                      </a:r>
                    </a:p>
                    <a:p>
                      <a:pPr marL="0" algn="ctr" defTabSz="457200" rtl="0" eaLnBrk="1" latinLnBrk="0" hangingPunct="1"/>
                      <a:r>
                        <a:rPr lang="en-US" sz="900" kern="1200" dirty="0" smtClean="0">
                          <a:solidFill>
                            <a:schemeClr val="dk1"/>
                          </a:solidFill>
                          <a:latin typeface="+mn-lt"/>
                          <a:ea typeface="+mn-ea"/>
                          <a:cs typeface="+mn-cs"/>
                        </a:rPr>
                        <a:t>(free format) is required</a:t>
                      </a:r>
                      <a:endParaRPr lang="en-GB" sz="900" kern="1200" dirty="0">
                        <a:solidFill>
                          <a:schemeClr val="dk1"/>
                        </a:solidFill>
                        <a:latin typeface="+mn-lt"/>
                        <a:ea typeface="+mn-ea"/>
                        <a:cs typeface="+mn-cs"/>
                      </a:endParaRPr>
                    </a:p>
                  </a:txBody>
                  <a:tcPr/>
                </a:tc>
                <a:tc rowSpan="2">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aseline="0" dirty="0" smtClean="0"/>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aseline="0" dirty="0" smtClean="0"/>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aseline="0" dirty="0" smtClean="0"/>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300" baseline="0" dirty="0" smtClean="0"/>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aseline="0" dirty="0" smtClean="0"/>
                        <a:t>Based on </a:t>
                      </a:r>
                      <a:r>
                        <a:rPr lang="fr-CH" sz="1400" baseline="0" dirty="0" err="1" smtClean="0"/>
                        <a:t>prioritized</a:t>
                      </a:r>
                      <a:r>
                        <a:rPr lang="fr-CH" sz="1400" baseline="0" dirty="0" smtClean="0"/>
                        <a:t> modules and </a:t>
                      </a:r>
                      <a:r>
                        <a:rPr lang="fr-CH" sz="1400" baseline="0" dirty="0" err="1" smtClean="0"/>
                        <a:t>coverage</a:t>
                      </a:r>
                      <a:r>
                        <a:rPr lang="fr-CH" sz="1400" baseline="0" dirty="0" smtClean="0"/>
                        <a:t> </a:t>
                      </a:r>
                      <a:r>
                        <a:rPr lang="fr-CH" sz="1400" baseline="0" dirty="0" err="1" smtClean="0"/>
                        <a:t>indicators</a:t>
                      </a:r>
                      <a:endParaRPr lang="en-GB" sz="1400" dirty="0" smtClean="0"/>
                    </a:p>
                  </a:txBody>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Only financial data at the program level </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(except for </a:t>
                      </a:r>
                      <a:r>
                        <a:rPr lang="en-US" sz="1200" baseline="0" dirty="0" smtClean="0">
                          <a:solidFill>
                            <a:schemeClr val="tx1"/>
                          </a:solidFill>
                        </a:rPr>
                        <a:t>Upper-Middle Income Countries</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a:t>
                      </a:r>
                      <a:endParaRPr kumimoji="0" lang="en-GB" sz="1400" b="0" i="0" u="none" strike="noStrike" kern="1200" cap="none" spc="0" normalizeH="0" baseline="0" noProof="0" dirty="0" smtClean="0">
                        <a:ln>
                          <a:noFill/>
                        </a:ln>
                        <a:solidFill>
                          <a:schemeClr val="tx1"/>
                        </a:solidFill>
                        <a:effectLst/>
                        <a:uLnTx/>
                        <a:uFillTx/>
                        <a:latin typeface="+mn-lt"/>
                        <a:ea typeface="+mn-ea"/>
                        <a:cs typeface="+mn-cs"/>
                      </a:endParaRPr>
                    </a:p>
                  </a:txBody>
                  <a:tcPr/>
                </a:tc>
              </a:tr>
              <a:tr h="831845">
                <a:tc>
                  <a:txBody>
                    <a:bodyPr/>
                    <a:lstStyle/>
                    <a:p>
                      <a:pPr algn="ctr"/>
                      <a:r>
                        <a:rPr lang="en-US" sz="2000" dirty="0" smtClean="0"/>
                        <a:t>High Impact</a:t>
                      </a:r>
                      <a:endParaRPr lang="en-GB" sz="2000" dirty="0"/>
                    </a:p>
                  </a:txBody>
                  <a:tcPr/>
                </a:tc>
                <a:tc vMerge="1">
                  <a:txBody>
                    <a:bodyPr/>
                    <a:lstStyle/>
                    <a:p>
                      <a:endParaRPr lang="en-GB"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tab pos="180975" algn="l"/>
                        </a:tabLst>
                        <a:defRPr/>
                      </a:pPr>
                      <a:r>
                        <a:rPr kumimoji="0" lang="en-US" sz="1400" b="0" i="0" u="none" strike="noStrike" kern="1200" cap="none" spc="0" normalizeH="0" baseline="0" noProof="0" dirty="0" smtClean="0">
                          <a:ln>
                            <a:noFill/>
                          </a:ln>
                          <a:solidFill>
                            <a:prstClr val="black"/>
                          </a:solidFill>
                          <a:effectLst/>
                          <a:uLnTx/>
                          <a:uFillTx/>
                          <a:latin typeface="+mn-lt"/>
                          <a:ea typeface="+mn-ea"/>
                          <a:cs typeface="+mn-cs"/>
                        </a:rPr>
                        <a:t>Greater level of detail</a:t>
                      </a:r>
                      <a:endParaRPr kumimoji="0" lang="en-GB" sz="1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lvl="1" algn="ctr" defTabSz="457200" rtl="0" eaLnBrk="1" latinLnBrk="0" hangingPunct="1"/>
                      <a:r>
                        <a:rPr kumimoji="0" lang="en-US" sz="1100" b="1" i="0" u="none" strike="noStrike" kern="1200" cap="none" spc="0" normalizeH="0" baseline="0" dirty="0" smtClean="0">
                          <a:ln>
                            <a:noFill/>
                          </a:ln>
                          <a:solidFill>
                            <a:prstClr val="black"/>
                          </a:solidFill>
                          <a:effectLst/>
                          <a:uLnTx/>
                          <a:uFillTx/>
                          <a:latin typeface="+mn-lt"/>
                          <a:ea typeface="+mn-ea"/>
                          <a:cs typeface="+mn-cs"/>
                        </a:rPr>
                        <a:t>Required.</a:t>
                      </a:r>
                    </a:p>
                    <a:p>
                      <a:pPr marL="0" lvl="1" indent="0" algn="ctr" defTabSz="457200" rtl="0" eaLnBrk="1" latinLnBrk="0" hangingPunct="1">
                        <a:buFont typeface="Arial" panose="020B0604020202020204" pitchFamily="34" charset="0"/>
                        <a:buNone/>
                      </a:pPr>
                      <a:r>
                        <a:rPr lang="en-US" sz="900" kern="1200" dirty="0" err="1" smtClean="0">
                          <a:solidFill>
                            <a:schemeClr val="dk1"/>
                          </a:solidFill>
                          <a:latin typeface="+mn-lt"/>
                          <a:ea typeface="+mn-ea"/>
                          <a:cs typeface="+mn-cs"/>
                        </a:rPr>
                        <a:t>LoHP</a:t>
                      </a:r>
                      <a:r>
                        <a:rPr lang="en-US" sz="900" kern="1200" dirty="0" smtClean="0">
                          <a:solidFill>
                            <a:schemeClr val="dk1"/>
                          </a:solidFill>
                          <a:latin typeface="+mn-lt"/>
                          <a:ea typeface="+mn-ea"/>
                          <a:cs typeface="+mn-cs"/>
                        </a:rPr>
                        <a:t> required with</a:t>
                      </a:r>
                      <a:r>
                        <a:rPr lang="en-US" sz="900" kern="1200" baseline="0" dirty="0" smtClean="0">
                          <a:solidFill>
                            <a:schemeClr val="dk1"/>
                          </a:solidFill>
                          <a:latin typeface="+mn-lt"/>
                          <a:ea typeface="+mn-ea"/>
                          <a:cs typeface="+mn-cs"/>
                        </a:rPr>
                        <a:t> detailed info for key health products.</a:t>
                      </a:r>
                      <a:r>
                        <a:rPr lang="en-US" sz="900" kern="1200" dirty="0" smtClean="0">
                          <a:solidFill>
                            <a:schemeClr val="dk1"/>
                          </a:solidFill>
                          <a:latin typeface="+mn-lt"/>
                          <a:ea typeface="+mn-ea"/>
                          <a:cs typeface="+mn-cs"/>
                        </a:rPr>
                        <a:t> Assumptions and quantifications in free format is required</a:t>
                      </a:r>
                      <a:endParaRPr lang="en-GB" sz="900" kern="1200" dirty="0" smtClean="0">
                        <a:solidFill>
                          <a:schemeClr val="dk1"/>
                        </a:solidFill>
                        <a:latin typeface="+mn-lt"/>
                        <a:ea typeface="+mn-ea"/>
                        <a:cs typeface="+mn-cs"/>
                      </a:endParaRPr>
                    </a:p>
                  </a:txBody>
                  <a:tcPr/>
                </a:tc>
                <a:tc vMerge="1">
                  <a:txBody>
                    <a:bodyPr/>
                    <a:lstStyle/>
                    <a:p>
                      <a:endParaRPr lang="en-GB" sz="1000" dirty="0">
                        <a:solidFill>
                          <a:schemeClr val="tx1"/>
                        </a:solidFill>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Financial data at the program and intervention level</a:t>
                      </a:r>
                      <a:endParaRPr kumimoji="0" lang="en-GB" sz="1400" b="0" i="0" u="none" strike="noStrike" kern="1200" cap="none" spc="0" normalizeH="0" baseline="0" noProof="0" dirty="0" smtClean="0">
                        <a:ln>
                          <a:noFill/>
                        </a:ln>
                        <a:solidFill>
                          <a:schemeClr val="tx1"/>
                        </a:solidFill>
                        <a:effectLst/>
                        <a:uLnTx/>
                        <a:uFillTx/>
                        <a:latin typeface="+mn-lt"/>
                        <a:ea typeface="+mn-ea"/>
                        <a:cs typeface="+mn-cs"/>
                      </a:endParaRPr>
                    </a:p>
                    <a:p>
                      <a:pPr algn="ctr"/>
                      <a:endParaRPr lang="en-GB" sz="1400" dirty="0">
                        <a:solidFill>
                          <a:schemeClr val="tx1"/>
                        </a:solidFill>
                      </a:endParaRPr>
                    </a:p>
                  </a:txBody>
                  <a:tcPr/>
                </a:tc>
              </a:tr>
            </a:tbl>
          </a:graphicData>
        </a:graphic>
      </p:graphicFrame>
      <p:sp>
        <p:nvSpPr>
          <p:cNvPr id="9" name="Rectangle 8"/>
          <p:cNvSpPr/>
          <p:nvPr/>
        </p:nvSpPr>
        <p:spPr>
          <a:xfrm>
            <a:off x="256031" y="4147718"/>
            <a:ext cx="8609992" cy="923488"/>
          </a:xfrm>
          <a:prstGeom prst="rect">
            <a:avLst/>
          </a:prstGeom>
          <a:solidFill>
            <a:schemeClr val="accent5">
              <a:alpha val="33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p>
        </p:txBody>
      </p:sp>
      <p:sp>
        <p:nvSpPr>
          <p:cNvPr id="10" name="Rectangle 9"/>
          <p:cNvSpPr/>
          <p:nvPr/>
        </p:nvSpPr>
        <p:spPr>
          <a:xfrm>
            <a:off x="256031" y="1192792"/>
            <a:ext cx="8609992" cy="1301510"/>
          </a:xfrm>
          <a:prstGeom prst="rect">
            <a:avLst/>
          </a:prstGeom>
          <a:solidFill>
            <a:schemeClr val="tx2">
              <a:alpha val="33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p>
        </p:txBody>
      </p:sp>
      <p:sp>
        <p:nvSpPr>
          <p:cNvPr id="11" name="Rectangle 10"/>
          <p:cNvSpPr/>
          <p:nvPr/>
        </p:nvSpPr>
        <p:spPr>
          <a:xfrm>
            <a:off x="256031" y="2494302"/>
            <a:ext cx="8609992" cy="1653415"/>
          </a:xfrm>
          <a:prstGeom prst="rect">
            <a:avLst/>
          </a:prstGeom>
          <a:solidFill>
            <a:schemeClr val="tx2">
              <a:lumMod val="60000"/>
              <a:lumOff val="40000"/>
              <a:alpha val="21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p>
        </p:txBody>
      </p:sp>
    </p:spTree>
    <p:custDataLst>
      <p:tags r:id="rId1"/>
    </p:custDataLst>
    <p:extLst>
      <p:ext uri="{BB962C8B-B14F-4D97-AF65-F5344CB8AC3E}">
        <p14:creationId xmlns:p14="http://schemas.microsoft.com/office/powerpoint/2010/main" val="31778261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a:srcRect t="24901"/>
          <a:stretch/>
        </p:blipFill>
        <p:spPr>
          <a:xfrm>
            <a:off x="6997559" y="1310309"/>
            <a:ext cx="2053468" cy="898491"/>
          </a:xfrm>
          <a:prstGeom prst="rect">
            <a:avLst/>
          </a:prstGeom>
        </p:spPr>
      </p:pic>
      <p:sp>
        <p:nvSpPr>
          <p:cNvPr id="14" name="Rectangle 13"/>
          <p:cNvSpPr/>
          <p:nvPr/>
        </p:nvSpPr>
        <p:spPr>
          <a:xfrm>
            <a:off x="265814" y="4352174"/>
            <a:ext cx="8678184" cy="672001"/>
          </a:xfrm>
          <a:prstGeom prst="rect">
            <a:avLst/>
          </a:prstGeom>
          <a:solidFill>
            <a:schemeClr val="bg1"/>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solidFill>
                <a:prstClr val="black"/>
              </a:solidFill>
            </a:endParaRPr>
          </a:p>
        </p:txBody>
      </p:sp>
      <p:sp>
        <p:nvSpPr>
          <p:cNvPr id="2" name="Title 1"/>
          <p:cNvSpPr>
            <a:spLocks noGrp="1"/>
          </p:cNvSpPr>
          <p:nvPr>
            <p:ph type="title"/>
          </p:nvPr>
        </p:nvSpPr>
        <p:spPr>
          <a:xfrm>
            <a:off x="488845" y="396788"/>
            <a:ext cx="8064000" cy="857250"/>
          </a:xfrm>
        </p:spPr>
        <p:txBody>
          <a:bodyPr/>
          <a:lstStyle/>
          <a:p>
            <a:r>
              <a:rPr lang="en-US" dirty="0" smtClean="0"/>
              <a:t>Performance Framework (2/4)</a:t>
            </a:r>
            <a:endParaRPr lang="en-US" dirty="0"/>
          </a:p>
        </p:txBody>
      </p:sp>
      <p:sp>
        <p:nvSpPr>
          <p:cNvPr id="4" name="Slide Number Placeholder 3"/>
          <p:cNvSpPr>
            <a:spLocks noGrp="1"/>
          </p:cNvSpPr>
          <p:nvPr>
            <p:ph type="sldNum" sz="quarter" idx="12"/>
          </p:nvPr>
        </p:nvSpPr>
        <p:spPr/>
        <p:txBody>
          <a:bodyPr/>
          <a:lstStyle/>
          <a:p>
            <a:fld id="{1D1E3EDB-D7EB-F14E-A6D1-748C03EC5EDC}" type="slidenum">
              <a:rPr lang="en-US" sz="1000" smtClean="0"/>
              <a:t>43</a:t>
            </a:fld>
            <a:endParaRPr lang="en-US" sz="1000" dirty="0"/>
          </a:p>
        </p:txBody>
      </p:sp>
      <p:sp>
        <p:nvSpPr>
          <p:cNvPr id="6" name="Content Placeholder 5"/>
          <p:cNvSpPr>
            <a:spLocks noGrp="1"/>
          </p:cNvSpPr>
          <p:nvPr>
            <p:ph idx="1"/>
          </p:nvPr>
        </p:nvSpPr>
        <p:spPr>
          <a:xfrm>
            <a:off x="488845" y="864278"/>
            <a:ext cx="8482628" cy="3367689"/>
          </a:xfrm>
        </p:spPr>
        <p:txBody>
          <a:bodyPr/>
          <a:lstStyle/>
          <a:p>
            <a:r>
              <a:rPr lang="en-US" dirty="0"/>
              <a:t>Overall approach not changed </a:t>
            </a:r>
            <a:r>
              <a:rPr lang="en-US" dirty="0">
                <a:solidFill>
                  <a:schemeClr val="tx2"/>
                </a:solidFill>
              </a:rPr>
              <a:t>except that now </a:t>
            </a:r>
            <a:r>
              <a:rPr lang="en-US" dirty="0"/>
              <a:t>it is used at the funding request stage.</a:t>
            </a:r>
          </a:p>
          <a:p>
            <a:endParaRPr lang="en-US" b="1" dirty="0" smtClean="0">
              <a:solidFill>
                <a:srgbClr val="8EA9DB"/>
              </a:solidFill>
            </a:endParaRPr>
          </a:p>
          <a:p>
            <a:pPr marL="342900" indent="-342900">
              <a:buAutoNum type="alphaUcPeriod"/>
            </a:pPr>
            <a:r>
              <a:rPr lang="en-US" b="1" dirty="0" smtClean="0">
                <a:solidFill>
                  <a:srgbClr val="8EA9DB"/>
                </a:solidFill>
              </a:rPr>
              <a:t>Program details</a:t>
            </a:r>
          </a:p>
          <a:p>
            <a:pPr marL="342900" indent="-342900">
              <a:buAutoNum type="alphaUcPeriod"/>
            </a:pPr>
            <a:r>
              <a:rPr lang="en-US" b="1" dirty="0" smtClean="0">
                <a:solidFill>
                  <a:srgbClr val="8EA9DB"/>
                </a:solidFill>
              </a:rPr>
              <a:t>Reporting periods</a:t>
            </a:r>
            <a:endParaRPr lang="en-GB" b="1" dirty="0">
              <a:solidFill>
                <a:srgbClr val="8EA9DB"/>
              </a:solidFill>
            </a:endParaRPr>
          </a:p>
        </p:txBody>
      </p:sp>
      <p:pic>
        <p:nvPicPr>
          <p:cNvPr id="3" name="Picture 2"/>
          <p:cNvPicPr>
            <a:picLocks noChangeAspect="1"/>
          </p:cNvPicPr>
          <p:nvPr/>
        </p:nvPicPr>
        <p:blipFill>
          <a:blip r:embed="rId5"/>
          <a:stretch>
            <a:fillRect/>
          </a:stretch>
        </p:blipFill>
        <p:spPr>
          <a:xfrm>
            <a:off x="488845" y="2135602"/>
            <a:ext cx="7928241" cy="2751651"/>
          </a:xfrm>
          <a:prstGeom prst="rect">
            <a:avLst/>
          </a:prstGeom>
        </p:spPr>
      </p:pic>
      <p:grpSp>
        <p:nvGrpSpPr>
          <p:cNvPr id="15" name="Group 14"/>
          <p:cNvGrpSpPr/>
          <p:nvPr/>
        </p:nvGrpSpPr>
        <p:grpSpPr>
          <a:xfrm>
            <a:off x="6503213" y="4367241"/>
            <a:ext cx="2450592" cy="673228"/>
            <a:chOff x="6444691" y="396788"/>
            <a:chExt cx="2450592" cy="673228"/>
          </a:xfrm>
        </p:grpSpPr>
        <p:sp>
          <p:nvSpPr>
            <p:cNvPr id="16" name="Rounded Rectangle 15"/>
            <p:cNvSpPr/>
            <p:nvPr/>
          </p:nvSpPr>
          <p:spPr>
            <a:xfrm>
              <a:off x="6444691" y="396788"/>
              <a:ext cx="2450592" cy="673228"/>
            </a:xfrm>
            <a:prstGeom prst="roundRect">
              <a:avLst/>
            </a:prstGeom>
            <a:solidFill>
              <a:schemeClr val="tx2"/>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p>
          </p:txBody>
        </p:sp>
        <p:sp>
          <p:nvSpPr>
            <p:cNvPr id="17" name="Flowchart: Manual Operation 16"/>
            <p:cNvSpPr/>
            <p:nvPr/>
          </p:nvSpPr>
          <p:spPr>
            <a:xfrm>
              <a:off x="6597090" y="474161"/>
              <a:ext cx="182881" cy="393323"/>
            </a:xfrm>
            <a:prstGeom prst="flowChartManualOperation">
              <a:avLst/>
            </a:prstGeom>
            <a:solidFill>
              <a:schemeClr val="bg1"/>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8" name="Oval 17"/>
            <p:cNvSpPr/>
            <p:nvPr/>
          </p:nvSpPr>
          <p:spPr>
            <a:xfrm>
              <a:off x="6619035" y="897662"/>
              <a:ext cx="138989" cy="138989"/>
            </a:xfrm>
            <a:prstGeom prst="ellipse">
              <a:avLst/>
            </a:prstGeom>
            <a:solidFill>
              <a:schemeClr val="bg1"/>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9" name="TextBox 18"/>
            <p:cNvSpPr txBox="1"/>
            <p:nvPr/>
          </p:nvSpPr>
          <p:spPr>
            <a:xfrm>
              <a:off x="6919987" y="453059"/>
              <a:ext cx="1842171" cy="523220"/>
            </a:xfrm>
            <a:prstGeom prst="rect">
              <a:avLst/>
            </a:prstGeom>
            <a:noFill/>
          </p:spPr>
          <p:txBody>
            <a:bodyPr wrap="none" rtlCol="0">
              <a:spAutoFit/>
            </a:bodyPr>
            <a:lstStyle/>
            <a:p>
              <a:pPr algn="ctr"/>
              <a:r>
                <a:rPr lang="en-US" sz="1400" b="1" dirty="0" smtClean="0">
                  <a:solidFill>
                    <a:schemeClr val="bg1"/>
                  </a:solidFill>
                </a:rPr>
                <a:t>Not final design</a:t>
              </a:r>
            </a:p>
            <a:p>
              <a:pPr algn="ctr"/>
              <a:r>
                <a:rPr lang="en-US" sz="1400" b="1" dirty="0" smtClean="0">
                  <a:solidFill>
                    <a:schemeClr val="bg1"/>
                  </a:solidFill>
                </a:rPr>
                <a:t>(in revision by AIM)</a:t>
              </a:r>
              <a:endParaRPr lang="en-GB" sz="1400" b="1" dirty="0">
                <a:solidFill>
                  <a:schemeClr val="bg1"/>
                </a:solidFill>
              </a:endParaRPr>
            </a:p>
          </p:txBody>
        </p:sp>
      </p:grpSp>
    </p:spTree>
    <p:custDataLst>
      <p:tags r:id="rId1"/>
    </p:custDataLst>
    <p:extLst>
      <p:ext uri="{BB962C8B-B14F-4D97-AF65-F5344CB8AC3E}">
        <p14:creationId xmlns:p14="http://schemas.microsoft.com/office/powerpoint/2010/main" val="38182341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75620" y="4421660"/>
            <a:ext cx="8678184" cy="672001"/>
          </a:xfrm>
          <a:prstGeom prst="rect">
            <a:avLst/>
          </a:prstGeom>
          <a:solidFill>
            <a:schemeClr val="bg1"/>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solidFill>
                <a:prstClr val="black"/>
              </a:solidFill>
            </a:endParaRPr>
          </a:p>
        </p:txBody>
      </p:sp>
      <p:pic>
        <p:nvPicPr>
          <p:cNvPr id="8" name="Picture 7"/>
          <p:cNvPicPr>
            <a:picLocks noChangeAspect="1"/>
          </p:cNvPicPr>
          <p:nvPr/>
        </p:nvPicPr>
        <p:blipFill rotWithShape="1">
          <a:blip r:embed="rId3"/>
          <a:srcRect t="24901" b="9476"/>
          <a:stretch/>
        </p:blipFill>
        <p:spPr>
          <a:xfrm>
            <a:off x="6877194" y="762932"/>
            <a:ext cx="2053468" cy="785114"/>
          </a:xfrm>
          <a:prstGeom prst="rect">
            <a:avLst/>
          </a:prstGeom>
        </p:spPr>
      </p:pic>
      <p:sp>
        <p:nvSpPr>
          <p:cNvPr id="2" name="Title 1"/>
          <p:cNvSpPr>
            <a:spLocks noGrp="1"/>
          </p:cNvSpPr>
          <p:nvPr>
            <p:ph type="title"/>
          </p:nvPr>
        </p:nvSpPr>
        <p:spPr>
          <a:xfrm>
            <a:off x="539999" y="457116"/>
            <a:ext cx="8064000" cy="857250"/>
          </a:xfrm>
        </p:spPr>
        <p:txBody>
          <a:bodyPr/>
          <a:lstStyle/>
          <a:p>
            <a:r>
              <a:rPr lang="en-US" dirty="0" smtClean="0"/>
              <a:t>Performance Framework (3/4)</a:t>
            </a:r>
            <a:endParaRPr lang="en-US" dirty="0"/>
          </a:p>
        </p:txBody>
      </p:sp>
      <p:sp>
        <p:nvSpPr>
          <p:cNvPr id="4" name="Slide Number Placeholder 3"/>
          <p:cNvSpPr>
            <a:spLocks noGrp="1"/>
          </p:cNvSpPr>
          <p:nvPr>
            <p:ph type="sldNum" sz="quarter" idx="12"/>
          </p:nvPr>
        </p:nvSpPr>
        <p:spPr/>
        <p:txBody>
          <a:bodyPr/>
          <a:lstStyle/>
          <a:p>
            <a:fld id="{1D1E3EDB-D7EB-F14E-A6D1-748C03EC5EDC}" type="slidenum">
              <a:rPr lang="en-US" sz="1000" smtClean="0"/>
              <a:t>44</a:t>
            </a:fld>
            <a:endParaRPr lang="en-US" sz="1000" dirty="0"/>
          </a:p>
        </p:txBody>
      </p:sp>
      <p:sp>
        <p:nvSpPr>
          <p:cNvPr id="3" name="Content Placeholder 2"/>
          <p:cNvSpPr>
            <a:spLocks noGrp="1"/>
          </p:cNvSpPr>
          <p:nvPr>
            <p:ph idx="1"/>
          </p:nvPr>
        </p:nvSpPr>
        <p:spPr>
          <a:xfrm>
            <a:off x="459532" y="971956"/>
            <a:ext cx="8064000" cy="2976459"/>
          </a:xfrm>
        </p:spPr>
        <p:txBody>
          <a:bodyPr/>
          <a:lstStyle/>
          <a:p>
            <a:r>
              <a:rPr lang="en-US" b="1" dirty="0" smtClean="0">
                <a:solidFill>
                  <a:srgbClr val="8EA9DB"/>
                </a:solidFill>
              </a:rPr>
              <a:t>C. Program goals and impact indicators</a:t>
            </a:r>
          </a:p>
          <a:p>
            <a:r>
              <a:rPr lang="en-US" b="1" dirty="0" smtClean="0">
                <a:solidFill>
                  <a:srgbClr val="8EA9DB"/>
                </a:solidFill>
              </a:rPr>
              <a:t>D. Program objectives and outcome indicators</a:t>
            </a:r>
            <a:endParaRPr lang="en-GB" b="1" dirty="0">
              <a:solidFill>
                <a:srgbClr val="8EA9DB"/>
              </a:solidFill>
            </a:endParaRPr>
          </a:p>
        </p:txBody>
      </p:sp>
      <p:pic>
        <p:nvPicPr>
          <p:cNvPr id="6" name="Picture 5"/>
          <p:cNvPicPr>
            <a:picLocks noChangeAspect="1"/>
          </p:cNvPicPr>
          <p:nvPr/>
        </p:nvPicPr>
        <p:blipFill>
          <a:blip r:embed="rId4"/>
          <a:stretch>
            <a:fillRect/>
          </a:stretch>
        </p:blipFill>
        <p:spPr>
          <a:xfrm>
            <a:off x="349045" y="1548046"/>
            <a:ext cx="8445907" cy="2915209"/>
          </a:xfrm>
          <a:prstGeom prst="rect">
            <a:avLst/>
          </a:prstGeom>
        </p:spPr>
      </p:pic>
      <p:grpSp>
        <p:nvGrpSpPr>
          <p:cNvPr id="7" name="Group 6"/>
          <p:cNvGrpSpPr/>
          <p:nvPr/>
        </p:nvGrpSpPr>
        <p:grpSpPr>
          <a:xfrm>
            <a:off x="6852709" y="4516447"/>
            <a:ext cx="2101095" cy="577214"/>
            <a:chOff x="6444691" y="396788"/>
            <a:chExt cx="2450592" cy="673228"/>
          </a:xfrm>
        </p:grpSpPr>
        <p:sp>
          <p:nvSpPr>
            <p:cNvPr id="9" name="Rounded Rectangle 8"/>
            <p:cNvSpPr/>
            <p:nvPr/>
          </p:nvSpPr>
          <p:spPr>
            <a:xfrm>
              <a:off x="6444691" y="396788"/>
              <a:ext cx="2450592" cy="673228"/>
            </a:xfrm>
            <a:prstGeom prst="roundRect">
              <a:avLst/>
            </a:prstGeom>
            <a:solidFill>
              <a:schemeClr val="tx2"/>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p>
          </p:txBody>
        </p:sp>
        <p:sp>
          <p:nvSpPr>
            <p:cNvPr id="10" name="Flowchart: Manual Operation 9"/>
            <p:cNvSpPr/>
            <p:nvPr/>
          </p:nvSpPr>
          <p:spPr>
            <a:xfrm>
              <a:off x="6597090" y="474161"/>
              <a:ext cx="182881" cy="393323"/>
            </a:xfrm>
            <a:prstGeom prst="flowChartManualOperation">
              <a:avLst/>
            </a:prstGeom>
            <a:solidFill>
              <a:schemeClr val="bg1"/>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1" name="Oval 10"/>
            <p:cNvSpPr/>
            <p:nvPr/>
          </p:nvSpPr>
          <p:spPr>
            <a:xfrm>
              <a:off x="6619035" y="897662"/>
              <a:ext cx="138989" cy="138989"/>
            </a:xfrm>
            <a:prstGeom prst="ellipse">
              <a:avLst/>
            </a:prstGeom>
            <a:solidFill>
              <a:schemeClr val="bg1"/>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2" name="TextBox 11"/>
            <p:cNvSpPr txBox="1"/>
            <p:nvPr/>
          </p:nvSpPr>
          <p:spPr>
            <a:xfrm>
              <a:off x="6919987" y="453059"/>
              <a:ext cx="1842171" cy="523220"/>
            </a:xfrm>
            <a:prstGeom prst="rect">
              <a:avLst/>
            </a:prstGeom>
            <a:noFill/>
          </p:spPr>
          <p:txBody>
            <a:bodyPr wrap="none" rtlCol="0">
              <a:spAutoFit/>
            </a:bodyPr>
            <a:lstStyle/>
            <a:p>
              <a:pPr algn="ctr"/>
              <a:r>
                <a:rPr lang="en-US" sz="1400" b="1" dirty="0" smtClean="0">
                  <a:solidFill>
                    <a:schemeClr val="bg1"/>
                  </a:solidFill>
                </a:rPr>
                <a:t>Not final design</a:t>
              </a:r>
            </a:p>
            <a:p>
              <a:pPr algn="ctr"/>
              <a:r>
                <a:rPr lang="en-US" sz="1400" b="1" dirty="0" smtClean="0">
                  <a:solidFill>
                    <a:schemeClr val="bg1"/>
                  </a:solidFill>
                </a:rPr>
                <a:t>(in revision by AIM)</a:t>
              </a:r>
              <a:endParaRPr lang="en-GB" sz="1400" b="1" dirty="0">
                <a:solidFill>
                  <a:schemeClr val="bg1"/>
                </a:solidFill>
              </a:endParaRPr>
            </a:p>
          </p:txBody>
        </p:sp>
      </p:grpSp>
    </p:spTree>
    <p:custDataLst>
      <p:tags r:id="rId1"/>
    </p:custDataLst>
    <p:extLst>
      <p:ext uri="{BB962C8B-B14F-4D97-AF65-F5344CB8AC3E}">
        <p14:creationId xmlns:p14="http://schemas.microsoft.com/office/powerpoint/2010/main" val="37041755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65814" y="4352174"/>
            <a:ext cx="8678184" cy="672001"/>
          </a:xfrm>
          <a:prstGeom prst="rect">
            <a:avLst/>
          </a:prstGeom>
          <a:solidFill>
            <a:schemeClr val="bg1"/>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solidFill>
                <a:prstClr val="black"/>
              </a:solidFill>
            </a:endParaRPr>
          </a:p>
        </p:txBody>
      </p:sp>
      <p:sp>
        <p:nvSpPr>
          <p:cNvPr id="2" name="Title 1"/>
          <p:cNvSpPr>
            <a:spLocks noGrp="1"/>
          </p:cNvSpPr>
          <p:nvPr>
            <p:ph type="title"/>
          </p:nvPr>
        </p:nvSpPr>
        <p:spPr/>
        <p:txBody>
          <a:bodyPr/>
          <a:lstStyle/>
          <a:p>
            <a:r>
              <a:rPr lang="en-US" dirty="0" smtClean="0"/>
              <a:t>Performance Framework (4/4)</a:t>
            </a:r>
            <a:endParaRPr lang="en-US" dirty="0"/>
          </a:p>
        </p:txBody>
      </p:sp>
      <p:sp>
        <p:nvSpPr>
          <p:cNvPr id="4" name="Slide Number Placeholder 3"/>
          <p:cNvSpPr>
            <a:spLocks noGrp="1"/>
          </p:cNvSpPr>
          <p:nvPr>
            <p:ph type="sldNum" sz="quarter" idx="12"/>
          </p:nvPr>
        </p:nvSpPr>
        <p:spPr/>
        <p:txBody>
          <a:bodyPr/>
          <a:lstStyle/>
          <a:p>
            <a:fld id="{1D1E3EDB-D7EB-F14E-A6D1-748C03EC5EDC}" type="slidenum">
              <a:rPr lang="en-US" sz="1000" smtClean="0"/>
              <a:t>45</a:t>
            </a:fld>
            <a:endParaRPr lang="en-US" sz="1000" dirty="0"/>
          </a:p>
        </p:txBody>
      </p:sp>
      <p:sp>
        <p:nvSpPr>
          <p:cNvPr id="3" name="Content Placeholder 2"/>
          <p:cNvSpPr>
            <a:spLocks noGrp="1"/>
          </p:cNvSpPr>
          <p:nvPr>
            <p:ph idx="1"/>
          </p:nvPr>
        </p:nvSpPr>
        <p:spPr/>
        <p:txBody>
          <a:bodyPr/>
          <a:lstStyle/>
          <a:p>
            <a:r>
              <a:rPr lang="en-US" b="1" dirty="0" smtClean="0">
                <a:solidFill>
                  <a:srgbClr val="8EA9DB"/>
                </a:solidFill>
              </a:rPr>
              <a:t>E. Modules</a:t>
            </a:r>
            <a:endParaRPr lang="en-GB" b="1" dirty="0">
              <a:solidFill>
                <a:srgbClr val="8EA9DB"/>
              </a:solidFill>
            </a:endParaRPr>
          </a:p>
        </p:txBody>
      </p:sp>
      <p:pic>
        <p:nvPicPr>
          <p:cNvPr id="8" name="Picture 7"/>
          <p:cNvPicPr>
            <a:picLocks noChangeAspect="1"/>
          </p:cNvPicPr>
          <p:nvPr/>
        </p:nvPicPr>
        <p:blipFill rotWithShape="1">
          <a:blip r:embed="rId3"/>
          <a:srcRect t="24901"/>
          <a:stretch/>
        </p:blipFill>
        <p:spPr>
          <a:xfrm>
            <a:off x="6952348" y="429379"/>
            <a:ext cx="2053468" cy="898491"/>
          </a:xfrm>
          <a:prstGeom prst="rect">
            <a:avLst/>
          </a:prstGeom>
        </p:spPr>
      </p:pic>
      <p:grpSp>
        <p:nvGrpSpPr>
          <p:cNvPr id="7" name="Group 6"/>
          <p:cNvGrpSpPr/>
          <p:nvPr/>
        </p:nvGrpSpPr>
        <p:grpSpPr>
          <a:xfrm>
            <a:off x="6503213" y="4367241"/>
            <a:ext cx="2450592" cy="673228"/>
            <a:chOff x="6444691" y="396788"/>
            <a:chExt cx="2450592" cy="673228"/>
          </a:xfrm>
        </p:grpSpPr>
        <p:sp>
          <p:nvSpPr>
            <p:cNvPr id="9" name="Rounded Rectangle 8"/>
            <p:cNvSpPr/>
            <p:nvPr/>
          </p:nvSpPr>
          <p:spPr>
            <a:xfrm>
              <a:off x="6444691" y="396788"/>
              <a:ext cx="2450592" cy="673228"/>
            </a:xfrm>
            <a:prstGeom prst="roundRect">
              <a:avLst/>
            </a:prstGeom>
            <a:solidFill>
              <a:schemeClr val="tx2"/>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p>
          </p:txBody>
        </p:sp>
        <p:sp>
          <p:nvSpPr>
            <p:cNvPr id="10" name="Flowchart: Manual Operation 9"/>
            <p:cNvSpPr/>
            <p:nvPr/>
          </p:nvSpPr>
          <p:spPr>
            <a:xfrm>
              <a:off x="6597090" y="474161"/>
              <a:ext cx="182881" cy="393323"/>
            </a:xfrm>
            <a:prstGeom prst="flowChartManualOperation">
              <a:avLst/>
            </a:prstGeom>
            <a:solidFill>
              <a:schemeClr val="bg1"/>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1" name="Oval 10"/>
            <p:cNvSpPr/>
            <p:nvPr/>
          </p:nvSpPr>
          <p:spPr>
            <a:xfrm>
              <a:off x="6619035" y="897662"/>
              <a:ext cx="138989" cy="138989"/>
            </a:xfrm>
            <a:prstGeom prst="ellipse">
              <a:avLst/>
            </a:prstGeom>
            <a:solidFill>
              <a:schemeClr val="bg1"/>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2" name="TextBox 11"/>
            <p:cNvSpPr txBox="1"/>
            <p:nvPr/>
          </p:nvSpPr>
          <p:spPr>
            <a:xfrm>
              <a:off x="6919987" y="453059"/>
              <a:ext cx="1842171" cy="523220"/>
            </a:xfrm>
            <a:prstGeom prst="rect">
              <a:avLst/>
            </a:prstGeom>
            <a:noFill/>
          </p:spPr>
          <p:txBody>
            <a:bodyPr wrap="none" rtlCol="0">
              <a:spAutoFit/>
            </a:bodyPr>
            <a:lstStyle/>
            <a:p>
              <a:pPr algn="ctr"/>
              <a:r>
                <a:rPr lang="en-US" sz="1400" b="1" dirty="0" smtClean="0">
                  <a:solidFill>
                    <a:schemeClr val="bg1"/>
                  </a:solidFill>
                </a:rPr>
                <a:t>Not final design</a:t>
              </a:r>
            </a:p>
            <a:p>
              <a:pPr algn="ctr"/>
              <a:r>
                <a:rPr lang="en-US" sz="1400" b="1" dirty="0" smtClean="0">
                  <a:solidFill>
                    <a:schemeClr val="bg1"/>
                  </a:solidFill>
                </a:rPr>
                <a:t>(in revision by AIM)</a:t>
              </a:r>
              <a:endParaRPr lang="en-GB" sz="1400" b="1" dirty="0">
                <a:solidFill>
                  <a:schemeClr val="bg1"/>
                </a:solidFill>
              </a:endParaRPr>
            </a:p>
          </p:txBody>
        </p:sp>
      </p:grpSp>
      <p:grpSp>
        <p:nvGrpSpPr>
          <p:cNvPr id="14" name="Group 13"/>
          <p:cNvGrpSpPr/>
          <p:nvPr/>
        </p:nvGrpSpPr>
        <p:grpSpPr>
          <a:xfrm>
            <a:off x="339092" y="1968923"/>
            <a:ext cx="8465816" cy="1882350"/>
            <a:chOff x="339092" y="1968923"/>
            <a:chExt cx="8465816" cy="1882350"/>
          </a:xfrm>
        </p:grpSpPr>
        <p:pic>
          <p:nvPicPr>
            <p:cNvPr id="5" name="Picture 4"/>
            <p:cNvPicPr>
              <a:picLocks noChangeAspect="1"/>
            </p:cNvPicPr>
            <p:nvPr/>
          </p:nvPicPr>
          <p:blipFill>
            <a:blip r:embed="rId4"/>
            <a:stretch>
              <a:fillRect/>
            </a:stretch>
          </p:blipFill>
          <p:spPr>
            <a:xfrm>
              <a:off x="339092" y="1968923"/>
              <a:ext cx="8465816" cy="1882350"/>
            </a:xfrm>
            <a:prstGeom prst="rect">
              <a:avLst/>
            </a:prstGeom>
          </p:spPr>
        </p:pic>
        <p:pic>
          <p:nvPicPr>
            <p:cNvPr id="6" name="Picture 5"/>
            <p:cNvPicPr>
              <a:picLocks noChangeAspect="1"/>
            </p:cNvPicPr>
            <p:nvPr/>
          </p:nvPicPr>
          <p:blipFill rotWithShape="1">
            <a:blip r:embed="rId5"/>
            <a:srcRect l="9601" t="47257" r="88009" b="42799"/>
            <a:stretch/>
          </p:blipFill>
          <p:spPr>
            <a:xfrm>
              <a:off x="1545027" y="3314165"/>
              <a:ext cx="428553" cy="533400"/>
            </a:xfrm>
            <a:prstGeom prst="rect">
              <a:avLst/>
            </a:prstGeom>
          </p:spPr>
        </p:pic>
      </p:grpSp>
    </p:spTree>
    <p:custDataLst>
      <p:tags r:id="rId1"/>
    </p:custDataLst>
    <p:extLst>
      <p:ext uri="{BB962C8B-B14F-4D97-AF65-F5344CB8AC3E}">
        <p14:creationId xmlns:p14="http://schemas.microsoft.com/office/powerpoint/2010/main" val="37480648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t="24901"/>
          <a:stretch/>
        </p:blipFill>
        <p:spPr>
          <a:xfrm>
            <a:off x="7057716" y="936654"/>
            <a:ext cx="2053468" cy="839171"/>
          </a:xfrm>
          <a:prstGeom prst="rect">
            <a:avLst/>
          </a:prstGeom>
        </p:spPr>
      </p:pic>
      <p:sp>
        <p:nvSpPr>
          <p:cNvPr id="2" name="Title 1"/>
          <p:cNvSpPr>
            <a:spLocks noGrp="1"/>
          </p:cNvSpPr>
          <p:nvPr>
            <p:ph type="title"/>
          </p:nvPr>
        </p:nvSpPr>
        <p:spPr>
          <a:xfrm>
            <a:off x="376325" y="358295"/>
            <a:ext cx="8064000" cy="857250"/>
          </a:xfrm>
        </p:spPr>
        <p:txBody>
          <a:bodyPr>
            <a:normAutofit fontScale="90000"/>
          </a:bodyPr>
          <a:lstStyle/>
          <a:p>
            <a:r>
              <a:rPr lang="en-US" sz="2700" dirty="0" smtClean="0"/>
              <a:t>Budget</a:t>
            </a:r>
            <a:r>
              <a:rPr lang="en-US" dirty="0" smtClean="0"/>
              <a:t/>
            </a:r>
            <a:br>
              <a:rPr lang="en-US" dirty="0" smtClean="0"/>
            </a:br>
            <a:r>
              <a:rPr lang="en-US" dirty="0"/>
              <a:t/>
            </a:r>
            <a:br>
              <a:rPr lang="en-US" dirty="0"/>
            </a:br>
            <a:endParaRPr lang="en-US" dirty="0"/>
          </a:p>
        </p:txBody>
      </p:sp>
      <p:sp>
        <p:nvSpPr>
          <p:cNvPr id="3" name="Content Placeholder 2"/>
          <p:cNvSpPr>
            <a:spLocks noGrp="1"/>
          </p:cNvSpPr>
          <p:nvPr>
            <p:ph idx="1"/>
          </p:nvPr>
        </p:nvSpPr>
        <p:spPr>
          <a:xfrm>
            <a:off x="212650" y="1030565"/>
            <a:ext cx="8391349" cy="1761741"/>
          </a:xfrm>
          <a:noFill/>
        </p:spPr>
        <p:txBody>
          <a:bodyPr>
            <a:normAutofit/>
          </a:bodyPr>
          <a:lstStyle/>
          <a:p>
            <a:pPr marL="285750" indent="-285750">
              <a:buFont typeface="Arial" panose="020B0604020202020204" pitchFamily="34" charset="0"/>
              <a:buChar char="•"/>
            </a:pPr>
            <a:r>
              <a:rPr lang="en-US" dirty="0" smtClean="0"/>
              <a:t>One budget per request.</a:t>
            </a:r>
          </a:p>
          <a:p>
            <a:pPr marL="285750" indent="-285750">
              <a:buFont typeface="Arial" panose="020B0604020202020204" pitchFamily="34" charset="0"/>
              <a:buChar char="•"/>
            </a:pPr>
            <a:r>
              <a:rPr lang="en-US" dirty="0" smtClean="0">
                <a:solidFill>
                  <a:schemeClr val="tx2"/>
                </a:solidFill>
              </a:rPr>
              <a:t>No quarterly breakdown </a:t>
            </a:r>
            <a:r>
              <a:rPr lang="en-US" dirty="0" smtClean="0"/>
              <a:t>at time of application (Q1 reflects Y1)</a:t>
            </a:r>
          </a:p>
          <a:p>
            <a:pPr marL="285750" indent="-285750">
              <a:buFont typeface="Arial" panose="020B0604020202020204" pitchFamily="34" charset="0"/>
              <a:buChar char="•"/>
            </a:pPr>
            <a:r>
              <a:rPr lang="en-US" dirty="0" smtClean="0"/>
              <a:t>Summary budgets for intervention and cost grouping are calculated automatically by completion of detailed budget.</a:t>
            </a:r>
          </a:p>
          <a:p>
            <a:pPr marL="285750" indent="-285750">
              <a:buFont typeface="Arial" panose="020B0604020202020204" pitchFamily="34" charset="0"/>
              <a:buChar char="•"/>
            </a:pPr>
            <a:r>
              <a:rPr lang="en-US" dirty="0" smtClean="0">
                <a:solidFill>
                  <a:schemeClr val="tx2"/>
                </a:solidFill>
              </a:rPr>
              <a:t>Key assumptions needed but detailed cost assumptions are not required </a:t>
            </a:r>
            <a:r>
              <a:rPr lang="en-US" dirty="0" smtClean="0"/>
              <a:t>at the funding request stage</a:t>
            </a:r>
          </a:p>
          <a:p>
            <a:pPr marL="285750" lvl="1" indent="-285750">
              <a:buFont typeface="Arial" panose="020B0604020202020204" pitchFamily="34" charset="0"/>
              <a:buChar char="•"/>
            </a:pPr>
            <a:r>
              <a:rPr lang="en-US" dirty="0" smtClean="0"/>
              <a:t>but the option to provide it will be given (and is recommended).</a:t>
            </a:r>
            <a:endParaRPr lang="en-US" dirty="0"/>
          </a:p>
          <a:p>
            <a:endParaRPr lang="en-US" dirty="0" smtClean="0"/>
          </a:p>
        </p:txBody>
      </p:sp>
      <p:sp>
        <p:nvSpPr>
          <p:cNvPr id="4" name="Slide Number Placeholder 3"/>
          <p:cNvSpPr>
            <a:spLocks noGrp="1"/>
          </p:cNvSpPr>
          <p:nvPr>
            <p:ph type="sldNum" sz="quarter" idx="12"/>
          </p:nvPr>
        </p:nvSpPr>
        <p:spPr/>
        <p:txBody>
          <a:bodyPr/>
          <a:lstStyle/>
          <a:p>
            <a:fld id="{1D1E3EDB-D7EB-F14E-A6D1-748C03EC5EDC}" type="slidenum">
              <a:rPr lang="en-US" sz="1000" smtClean="0"/>
              <a:t>46</a:t>
            </a:fld>
            <a:endParaRPr lang="en-US" sz="1000" dirty="0"/>
          </a:p>
        </p:txBody>
      </p:sp>
      <p:pic>
        <p:nvPicPr>
          <p:cNvPr id="5" name="Picture 4"/>
          <p:cNvPicPr>
            <a:picLocks noChangeAspect="1"/>
          </p:cNvPicPr>
          <p:nvPr/>
        </p:nvPicPr>
        <p:blipFill>
          <a:blip r:embed="rId4"/>
          <a:stretch>
            <a:fillRect/>
          </a:stretch>
        </p:blipFill>
        <p:spPr>
          <a:xfrm>
            <a:off x="288387" y="4025782"/>
            <a:ext cx="8628969" cy="1002074"/>
          </a:xfrm>
          <a:prstGeom prst="rect">
            <a:avLst/>
          </a:prstGeom>
        </p:spPr>
      </p:pic>
      <p:pic>
        <p:nvPicPr>
          <p:cNvPr id="6" name="Picture 5"/>
          <p:cNvPicPr>
            <a:picLocks noChangeAspect="1"/>
          </p:cNvPicPr>
          <p:nvPr/>
        </p:nvPicPr>
        <p:blipFill rotWithShape="1">
          <a:blip r:embed="rId5"/>
          <a:srcRect r="422"/>
          <a:stretch/>
        </p:blipFill>
        <p:spPr>
          <a:xfrm>
            <a:off x="256116" y="3027332"/>
            <a:ext cx="8617386" cy="901069"/>
          </a:xfrm>
          <a:prstGeom prst="rect">
            <a:avLst/>
          </a:prstGeom>
        </p:spPr>
      </p:pic>
      <p:sp>
        <p:nvSpPr>
          <p:cNvPr id="8" name="TextBox 7"/>
          <p:cNvSpPr txBox="1"/>
          <p:nvPr/>
        </p:nvSpPr>
        <p:spPr>
          <a:xfrm>
            <a:off x="7190740" y="4771526"/>
            <a:ext cx="1953260" cy="276999"/>
          </a:xfrm>
          <a:prstGeom prst="rect">
            <a:avLst/>
          </a:prstGeom>
          <a:ln>
            <a:solidFill>
              <a:schemeClr val="tx2"/>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200" dirty="0" smtClean="0"/>
              <a:t>Repeated for Y2 &amp; Y3</a:t>
            </a:r>
            <a:endParaRPr lang="en-GB" sz="1200" dirty="0"/>
          </a:p>
        </p:txBody>
      </p:sp>
      <p:grpSp>
        <p:nvGrpSpPr>
          <p:cNvPr id="9" name="Group 8"/>
          <p:cNvGrpSpPr/>
          <p:nvPr/>
        </p:nvGrpSpPr>
        <p:grpSpPr>
          <a:xfrm>
            <a:off x="6553200" y="263278"/>
            <a:ext cx="2450592" cy="517499"/>
            <a:chOff x="6444691" y="374442"/>
            <a:chExt cx="2450592" cy="695574"/>
          </a:xfrm>
        </p:grpSpPr>
        <p:sp>
          <p:nvSpPr>
            <p:cNvPr id="10" name="Rounded Rectangle 9"/>
            <p:cNvSpPr/>
            <p:nvPr/>
          </p:nvSpPr>
          <p:spPr>
            <a:xfrm>
              <a:off x="6444691" y="396788"/>
              <a:ext cx="2450592" cy="673228"/>
            </a:xfrm>
            <a:prstGeom prst="roundRect">
              <a:avLst/>
            </a:prstGeom>
            <a:solidFill>
              <a:schemeClr val="tx2"/>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n-GB" dirty="0"/>
            </a:p>
          </p:txBody>
        </p:sp>
        <p:sp>
          <p:nvSpPr>
            <p:cNvPr id="11" name="Flowchart: Manual Operation 10"/>
            <p:cNvSpPr/>
            <p:nvPr/>
          </p:nvSpPr>
          <p:spPr>
            <a:xfrm>
              <a:off x="6597090" y="474161"/>
              <a:ext cx="182881" cy="393323"/>
            </a:xfrm>
            <a:prstGeom prst="flowChartManualOperation">
              <a:avLst/>
            </a:prstGeom>
            <a:solidFill>
              <a:schemeClr val="bg1"/>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2" name="Oval 11"/>
            <p:cNvSpPr/>
            <p:nvPr/>
          </p:nvSpPr>
          <p:spPr>
            <a:xfrm>
              <a:off x="6619035" y="897662"/>
              <a:ext cx="138989" cy="138989"/>
            </a:xfrm>
            <a:prstGeom prst="ellipse">
              <a:avLst/>
            </a:prstGeom>
            <a:solidFill>
              <a:schemeClr val="bg1"/>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3" name="TextBox 12"/>
            <p:cNvSpPr txBox="1"/>
            <p:nvPr/>
          </p:nvSpPr>
          <p:spPr>
            <a:xfrm>
              <a:off x="6864264" y="374442"/>
              <a:ext cx="1842171" cy="523220"/>
            </a:xfrm>
            <a:prstGeom prst="rect">
              <a:avLst/>
            </a:prstGeom>
            <a:noFill/>
          </p:spPr>
          <p:txBody>
            <a:bodyPr wrap="none" rtlCol="0">
              <a:spAutoFit/>
            </a:bodyPr>
            <a:lstStyle/>
            <a:p>
              <a:pPr algn="ctr"/>
              <a:r>
                <a:rPr lang="en-US" sz="1400" b="1" dirty="0" smtClean="0">
                  <a:solidFill>
                    <a:schemeClr val="bg1"/>
                  </a:solidFill>
                </a:rPr>
                <a:t>Not final design</a:t>
              </a:r>
            </a:p>
            <a:p>
              <a:pPr algn="ctr"/>
              <a:r>
                <a:rPr lang="en-US" sz="1400" b="1" dirty="0" smtClean="0">
                  <a:solidFill>
                    <a:schemeClr val="bg1"/>
                  </a:solidFill>
                </a:rPr>
                <a:t>(in revision by AIM)</a:t>
              </a:r>
              <a:endParaRPr lang="en-GB" sz="1400" b="1" dirty="0">
                <a:solidFill>
                  <a:schemeClr val="bg1"/>
                </a:solidFill>
              </a:endParaRPr>
            </a:p>
          </p:txBody>
        </p:sp>
      </p:grpSp>
    </p:spTree>
    <p:custDataLst>
      <p:tags r:id="rId1"/>
    </p:custDataLst>
    <p:extLst>
      <p:ext uri="{BB962C8B-B14F-4D97-AF65-F5344CB8AC3E}">
        <p14:creationId xmlns:p14="http://schemas.microsoft.com/office/powerpoint/2010/main" val="4316670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dirty="0" smtClean="0"/>
              <a:t>Programmatic </a:t>
            </a:r>
            <a:r>
              <a:rPr lang="en-US" sz="2700" smtClean="0"/>
              <a:t>Gap Tables</a:t>
            </a:r>
            <a:r>
              <a:rPr lang="en-US" dirty="0" smtClean="0"/>
              <a:t/>
            </a:r>
            <a:br>
              <a:rPr lang="en-US" dirty="0" smtClean="0"/>
            </a:br>
            <a:r>
              <a:rPr lang="en-US" sz="2000" dirty="0">
                <a:solidFill>
                  <a:schemeClr val="bg1">
                    <a:lumMod val="65000"/>
                  </a:schemeClr>
                </a:solidFill>
              </a:rPr>
              <a:t>What’s new </a:t>
            </a:r>
            <a:r>
              <a:rPr lang="en-US" sz="2000" dirty="0" smtClean="0">
                <a:solidFill>
                  <a:schemeClr val="bg1">
                    <a:lumMod val="65000"/>
                  </a:schemeClr>
                </a:solidFill>
              </a:rPr>
              <a:t>(and </a:t>
            </a:r>
            <a:r>
              <a:rPr lang="en-US" sz="2000" dirty="0">
                <a:solidFill>
                  <a:schemeClr val="bg1">
                    <a:lumMod val="65000"/>
                  </a:schemeClr>
                </a:solidFill>
              </a:rPr>
              <a:t>what is not)</a:t>
            </a:r>
            <a:r>
              <a:rPr lang="en-US" dirty="0"/>
              <a:t/>
            </a:r>
            <a:br>
              <a:rPr lang="en-US" dirty="0"/>
            </a:br>
            <a:endParaRPr lang="en-US" dirty="0"/>
          </a:p>
        </p:txBody>
      </p:sp>
      <p:sp>
        <p:nvSpPr>
          <p:cNvPr id="3" name="Content Placeholder 2"/>
          <p:cNvSpPr>
            <a:spLocks noGrp="1"/>
          </p:cNvSpPr>
          <p:nvPr>
            <p:ph idx="1"/>
          </p:nvPr>
        </p:nvSpPr>
        <p:spPr>
          <a:xfrm>
            <a:off x="540000" y="1351107"/>
            <a:ext cx="4384425" cy="3394472"/>
          </a:xfrm>
        </p:spPr>
        <p:txBody>
          <a:bodyPr>
            <a:normAutofit lnSpcReduction="10000"/>
          </a:bodyPr>
          <a:lstStyle/>
          <a:p>
            <a:pPr marL="285750" indent="-285750">
              <a:buFont typeface="Arial" panose="020B0604020202020204" pitchFamily="34" charset="0"/>
              <a:buChar char="•"/>
            </a:pPr>
            <a:r>
              <a:rPr lang="en-US" dirty="0" smtClean="0"/>
              <a:t>No changes to structure, but changes mainly introduced to:</a:t>
            </a:r>
          </a:p>
          <a:p>
            <a:pPr marL="548550" lvl="3" indent="-285750">
              <a:buFont typeface="Arial" panose="020B0604020202020204" pitchFamily="34" charset="0"/>
              <a:buChar char="•"/>
            </a:pPr>
            <a:r>
              <a:rPr lang="en-US" dirty="0"/>
              <a:t>Incorporate </a:t>
            </a:r>
            <a:r>
              <a:rPr lang="en-US" dirty="0" smtClean="0"/>
              <a:t>lessons-learned </a:t>
            </a:r>
            <a:r>
              <a:rPr lang="en-US" dirty="0"/>
              <a:t>from past cycle</a:t>
            </a:r>
          </a:p>
          <a:p>
            <a:pPr marL="548550" lvl="3" indent="-285750">
              <a:buFont typeface="Arial" panose="020B0604020202020204" pitchFamily="34" charset="0"/>
              <a:buChar char="•"/>
            </a:pPr>
            <a:r>
              <a:rPr lang="en-US" dirty="0" smtClean="0"/>
              <a:t>Align </a:t>
            </a:r>
            <a:r>
              <a:rPr lang="en-US" dirty="0"/>
              <a:t>with partners and global strategy and guidance</a:t>
            </a:r>
          </a:p>
          <a:p>
            <a:pPr marL="548550" lvl="3" indent="-285750">
              <a:buFont typeface="Arial" panose="020B0604020202020204" pitchFamily="34" charset="0"/>
              <a:buChar char="•"/>
            </a:pPr>
            <a:r>
              <a:rPr lang="en-US" dirty="0" smtClean="0"/>
              <a:t>Improved </a:t>
            </a:r>
            <a:r>
              <a:rPr lang="en-US" dirty="0"/>
              <a:t>functionalities</a:t>
            </a:r>
          </a:p>
          <a:p>
            <a:endParaRPr lang="en-US" dirty="0" smtClean="0"/>
          </a:p>
          <a:p>
            <a:pPr marL="285750" indent="-285750">
              <a:buFont typeface="Arial" panose="020B0604020202020204" pitchFamily="34" charset="0"/>
              <a:buChar char="•"/>
            </a:pPr>
            <a:r>
              <a:rPr lang="en-US" dirty="0" smtClean="0"/>
              <a:t>Main changes are as follows:</a:t>
            </a:r>
          </a:p>
          <a:p>
            <a:pPr marL="548550" lvl="3" indent="-285750">
              <a:buFont typeface="Arial" panose="020B0604020202020204" pitchFamily="34" charset="0"/>
              <a:buChar char="•"/>
            </a:pPr>
            <a:r>
              <a:rPr lang="en-US" dirty="0" smtClean="0"/>
              <a:t>Implementation period is now 3 years</a:t>
            </a:r>
          </a:p>
          <a:p>
            <a:pPr marL="548550" lvl="3" indent="-285750">
              <a:buFont typeface="Arial" panose="020B0604020202020204" pitchFamily="34" charset="0"/>
              <a:buChar char="•"/>
            </a:pPr>
            <a:r>
              <a:rPr lang="en-US" dirty="0" smtClean="0"/>
              <a:t>Breakdown of need already covered by domestic vs. external resources</a:t>
            </a:r>
          </a:p>
          <a:p>
            <a:pPr marL="548550" lvl="3" indent="-285750">
              <a:buFont typeface="Arial" panose="020B0604020202020204" pitchFamily="34" charset="0"/>
              <a:buChar char="•"/>
            </a:pPr>
            <a:r>
              <a:rPr lang="en-US" dirty="0" smtClean="0"/>
              <a:t>Disease specific changes: HIV, TB, Malaria</a:t>
            </a:r>
          </a:p>
          <a:p>
            <a:pPr lvl="3" indent="0">
              <a:buNone/>
            </a:pPr>
            <a:endParaRPr lang="en-US" dirty="0" smtClean="0"/>
          </a:p>
        </p:txBody>
      </p:sp>
      <p:sp>
        <p:nvSpPr>
          <p:cNvPr id="4" name="Slide Number Placeholder 3"/>
          <p:cNvSpPr>
            <a:spLocks noGrp="1"/>
          </p:cNvSpPr>
          <p:nvPr>
            <p:ph type="sldNum" sz="quarter" idx="12"/>
          </p:nvPr>
        </p:nvSpPr>
        <p:spPr/>
        <p:txBody>
          <a:bodyPr/>
          <a:lstStyle/>
          <a:p>
            <a:fld id="{1D1E3EDB-D7EB-F14E-A6D1-748C03EC5EDC}" type="slidenum">
              <a:rPr lang="en-US" sz="1000" smtClean="0"/>
              <a:t>47</a:t>
            </a:fld>
            <a:endParaRPr lang="en-US" sz="1000" dirty="0"/>
          </a:p>
        </p:txBody>
      </p:sp>
      <p:pic>
        <p:nvPicPr>
          <p:cNvPr id="5" name="Picture 4"/>
          <p:cNvPicPr>
            <a:picLocks noChangeAspect="1"/>
          </p:cNvPicPr>
          <p:nvPr/>
        </p:nvPicPr>
        <p:blipFill rotWithShape="1">
          <a:blip r:embed="rId3"/>
          <a:srcRect l="851" t="22522" r="78119" b="8114"/>
          <a:stretch/>
        </p:blipFill>
        <p:spPr>
          <a:xfrm>
            <a:off x="5127180" y="617483"/>
            <a:ext cx="3713990" cy="4026148"/>
          </a:xfrm>
          <a:prstGeom prst="rect">
            <a:avLst/>
          </a:prstGeom>
        </p:spPr>
      </p:pic>
    </p:spTree>
    <p:custDataLst>
      <p:tags r:id="rId1"/>
    </p:custDataLst>
    <p:extLst>
      <p:ext uri="{BB962C8B-B14F-4D97-AF65-F5344CB8AC3E}">
        <p14:creationId xmlns:p14="http://schemas.microsoft.com/office/powerpoint/2010/main" val="89863291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Landscape Tables (1/2)</a:t>
            </a:r>
            <a:br>
              <a:rPr lang="en-US" dirty="0" smtClean="0"/>
            </a:br>
            <a:r>
              <a:rPr lang="en-US" sz="1800" dirty="0">
                <a:solidFill>
                  <a:prstClr val="white">
                    <a:lumMod val="65000"/>
                  </a:prstClr>
                </a:solidFill>
              </a:rPr>
              <a:t>What’s new (and what is not)</a:t>
            </a:r>
            <a:endParaRPr lang="en-US" dirty="0"/>
          </a:p>
        </p:txBody>
      </p:sp>
      <p:sp>
        <p:nvSpPr>
          <p:cNvPr id="3" name="Content Placeholder 2"/>
          <p:cNvSpPr>
            <a:spLocks noGrp="1"/>
          </p:cNvSpPr>
          <p:nvPr>
            <p:ph idx="1"/>
          </p:nvPr>
        </p:nvSpPr>
        <p:spPr>
          <a:xfrm>
            <a:off x="540000" y="1355859"/>
            <a:ext cx="7516951" cy="3394472"/>
          </a:xfrm>
        </p:spPr>
        <p:txBody>
          <a:bodyPr/>
          <a:lstStyle/>
          <a:p>
            <a:pPr marL="285750" indent="-285750">
              <a:buFont typeface="Arial" panose="020B0604020202020204" pitchFamily="34" charset="0"/>
              <a:buChar char="•"/>
            </a:pPr>
            <a:r>
              <a:rPr lang="en-US" dirty="0" smtClean="0"/>
              <a:t>Name has changed from </a:t>
            </a:r>
            <a:r>
              <a:rPr lang="en-GB" dirty="0"/>
              <a:t>Financial Gap Analysis and Counterpart Financing </a:t>
            </a:r>
            <a:r>
              <a:rPr lang="en-GB" dirty="0" smtClean="0"/>
              <a:t>Table</a:t>
            </a:r>
          </a:p>
          <a:p>
            <a:endParaRPr lang="en-GB" dirty="0" smtClean="0"/>
          </a:p>
          <a:p>
            <a:pPr marL="285750" indent="-285750">
              <a:buFont typeface="Arial" panose="020B0604020202020204" pitchFamily="34" charset="0"/>
              <a:buChar char="•"/>
            </a:pPr>
            <a:r>
              <a:rPr lang="en-US" dirty="0" smtClean="0"/>
              <a:t>Changes </a:t>
            </a:r>
            <a:r>
              <a:rPr lang="en-US" dirty="0"/>
              <a:t>mainly introduced </a:t>
            </a:r>
            <a:r>
              <a:rPr lang="en-US" dirty="0" smtClean="0"/>
              <a:t>to align to the new Sustainability, Transition and Co-Financing Policy – put in note</a:t>
            </a:r>
          </a:p>
          <a:p>
            <a:endParaRPr lang="en-US" dirty="0" smtClean="0"/>
          </a:p>
          <a:p>
            <a:pPr marL="285750" indent="-285750">
              <a:buFont typeface="Arial" panose="020B0604020202020204" pitchFamily="34" charset="0"/>
              <a:buChar char="•"/>
            </a:pPr>
            <a:r>
              <a:rPr lang="en-US" dirty="0" smtClean="0"/>
              <a:t>Main changes concern:</a:t>
            </a:r>
          </a:p>
          <a:p>
            <a:pPr marL="548550" lvl="3" indent="-285750">
              <a:buFont typeface="Arial" panose="020B0604020202020204" pitchFamily="34" charset="0"/>
              <a:buChar char="•"/>
            </a:pPr>
            <a:r>
              <a:rPr lang="en-US" dirty="0" smtClean="0"/>
              <a:t>Counterpart financing section calculating </a:t>
            </a:r>
            <a:r>
              <a:rPr lang="en-GB" i="1" dirty="0" smtClean="0"/>
              <a:t>share</a:t>
            </a:r>
            <a:r>
              <a:rPr lang="en-GB" dirty="0" smtClean="0"/>
              <a:t> of government contribution</a:t>
            </a:r>
            <a:r>
              <a:rPr lang="en-US" dirty="0" smtClean="0"/>
              <a:t>  has been removed</a:t>
            </a:r>
          </a:p>
          <a:p>
            <a:pPr marL="548550" lvl="3" indent="-285750">
              <a:buFont typeface="Arial" panose="020B0604020202020204" pitchFamily="34" charset="0"/>
              <a:buChar char="•"/>
            </a:pPr>
            <a:r>
              <a:rPr lang="en-US" dirty="0" smtClean="0"/>
              <a:t>Introduction of gap detail per disease – High Impact and Upper-Middle Income Countries only</a:t>
            </a:r>
          </a:p>
          <a:p>
            <a:pPr marL="548550" lvl="3" indent="-2857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2"/>
          </p:nvPr>
        </p:nvSpPr>
        <p:spPr/>
        <p:txBody>
          <a:bodyPr/>
          <a:lstStyle/>
          <a:p>
            <a:fld id="{1D1E3EDB-D7EB-F14E-A6D1-748C03EC5EDC}" type="slidenum">
              <a:rPr lang="en-US" sz="1000" smtClean="0"/>
              <a:t>48</a:t>
            </a:fld>
            <a:endParaRPr lang="en-US" sz="1000" dirty="0"/>
          </a:p>
        </p:txBody>
      </p:sp>
    </p:spTree>
    <p:custDataLst>
      <p:tags r:id="rId1"/>
    </p:custDataLst>
    <p:extLst>
      <p:ext uri="{BB962C8B-B14F-4D97-AF65-F5344CB8AC3E}">
        <p14:creationId xmlns:p14="http://schemas.microsoft.com/office/powerpoint/2010/main" val="213541306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Landscape Tables (2/2)</a:t>
            </a:r>
            <a:endParaRPr lang="en-GB" dirty="0"/>
          </a:p>
        </p:txBody>
      </p:sp>
      <p:sp>
        <p:nvSpPr>
          <p:cNvPr id="4" name="Slide Number Placeholder 3"/>
          <p:cNvSpPr>
            <a:spLocks noGrp="1"/>
          </p:cNvSpPr>
          <p:nvPr>
            <p:ph type="sldNum" sz="quarter" idx="12"/>
          </p:nvPr>
        </p:nvSpPr>
        <p:spPr/>
        <p:txBody>
          <a:bodyPr/>
          <a:lstStyle/>
          <a:p>
            <a:fld id="{1D1E3EDB-D7EB-F14E-A6D1-748C03EC5EDC}" type="slidenum">
              <a:rPr lang="en-US" smtClean="0"/>
              <a:t>49</a:t>
            </a:fld>
            <a:endParaRPr lang="en-US" dirty="0"/>
          </a:p>
        </p:txBody>
      </p:sp>
      <p:grpSp>
        <p:nvGrpSpPr>
          <p:cNvPr id="5" name="Group 4"/>
          <p:cNvGrpSpPr/>
          <p:nvPr/>
        </p:nvGrpSpPr>
        <p:grpSpPr>
          <a:xfrm>
            <a:off x="1326832" y="899160"/>
            <a:ext cx="6490335" cy="3776198"/>
            <a:chOff x="1326832" y="899160"/>
            <a:chExt cx="6490335" cy="3776198"/>
          </a:xfrm>
        </p:grpSpPr>
        <p:pic>
          <p:nvPicPr>
            <p:cNvPr id="6" name="Picture 5"/>
            <p:cNvPicPr>
              <a:picLocks noChangeAspect="1"/>
            </p:cNvPicPr>
            <p:nvPr/>
          </p:nvPicPr>
          <p:blipFill rotWithShape="1">
            <a:blip r:embed="rId3"/>
            <a:srcRect l="765" t="22563" r="61037" b="9815"/>
            <a:stretch/>
          </p:blipFill>
          <p:spPr>
            <a:xfrm>
              <a:off x="1326832" y="899160"/>
              <a:ext cx="6490335" cy="3776198"/>
            </a:xfrm>
            <a:prstGeom prst="rect">
              <a:avLst/>
            </a:prstGeom>
          </p:spPr>
        </p:pic>
        <p:sp>
          <p:nvSpPr>
            <p:cNvPr id="3" name="Rectangle 2"/>
            <p:cNvSpPr/>
            <p:nvPr/>
          </p:nvSpPr>
          <p:spPr>
            <a:xfrm>
              <a:off x="1801093" y="4149436"/>
              <a:ext cx="699651" cy="83128"/>
            </a:xfrm>
            <a:prstGeom prst="rect">
              <a:avLst/>
            </a:prstGeom>
            <a:solidFill>
              <a:srgbClr val="DCE6F1"/>
            </a:solidFill>
            <a:ln>
              <a:noFill/>
            </a:ln>
          </p:spPr>
          <p:style>
            <a:lnRef idx="2">
              <a:schemeClr val="accent2"/>
            </a:lnRef>
            <a:fillRef idx="1">
              <a:schemeClr val="lt1"/>
            </a:fillRef>
            <a:effectRef idx="0">
              <a:schemeClr val="accent2"/>
            </a:effectRef>
            <a:fontRef idx="minor">
              <a:schemeClr val="dk1"/>
            </a:fontRef>
          </p:style>
          <p:txBody>
            <a:bodyPr rtlCol="0" anchor="ctr"/>
            <a:lstStyle/>
            <a:p>
              <a:r>
                <a:rPr lang="en-US" sz="500" b="1" dirty="0" smtClean="0">
                  <a:solidFill>
                    <a:srgbClr val="2C31A3"/>
                  </a:solidFill>
                </a:rPr>
                <a:t>funding request)</a:t>
              </a:r>
              <a:endParaRPr lang="en-GB" sz="500" b="1" dirty="0">
                <a:solidFill>
                  <a:srgbClr val="2C31A3"/>
                </a:solidFill>
              </a:endParaRPr>
            </a:p>
          </p:txBody>
        </p:sp>
      </p:grpSp>
    </p:spTree>
    <p:custDataLst>
      <p:tags r:id="rId1"/>
    </p:custDataLst>
    <p:extLst>
      <p:ext uri="{BB962C8B-B14F-4D97-AF65-F5344CB8AC3E}">
        <p14:creationId xmlns:p14="http://schemas.microsoft.com/office/powerpoint/2010/main" val="91164959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401776" y="354750"/>
            <a:ext cx="5148419" cy="695837"/>
          </a:xfrm>
          <a:prstGeom prst="rect">
            <a:avLst/>
          </a:prstGeom>
        </p:spPr>
        <p:txBody>
          <a:bodyPr vert="horz" lIns="0" tIns="0" rIns="0" bIns="45720" rtlCol="0" anchor="t" anchorCtr="0">
            <a:normAutofit fontScale="97500" lnSpcReduction="10000"/>
          </a:bodyPr>
          <a:lstStyle>
            <a:lvl1pPr algn="l" defTabSz="457200" rtl="0" eaLnBrk="1" latinLnBrk="0" hangingPunct="1">
              <a:spcBef>
                <a:spcPct val="0"/>
              </a:spcBef>
              <a:buNone/>
              <a:defRPr sz="2400" kern="1200" baseline="0">
                <a:solidFill>
                  <a:schemeClr val="tx1"/>
                </a:solidFill>
                <a:latin typeface="Arial"/>
                <a:ea typeface="+mj-ea"/>
                <a:cs typeface="+mj-cs"/>
              </a:defRPr>
            </a:lvl1pPr>
          </a:lstStyle>
          <a:p>
            <a:r>
              <a:rPr lang="en-US" sz="2500" dirty="0" smtClean="0"/>
              <a:t>Attachments</a:t>
            </a:r>
            <a:r>
              <a:rPr lang="en-US" dirty="0" smtClean="0"/>
              <a:t/>
            </a:r>
            <a:br>
              <a:rPr lang="en-US" dirty="0" smtClean="0"/>
            </a:br>
            <a:endParaRPr lang="en-GB" dirty="0">
              <a:solidFill>
                <a:schemeClr val="tx1">
                  <a:lumMod val="65000"/>
                  <a:lumOff val="35000"/>
                </a:schemeClr>
              </a:solidFill>
            </a:endParaRPr>
          </a:p>
        </p:txBody>
      </p:sp>
      <p:graphicFrame>
        <p:nvGraphicFramePr>
          <p:cNvPr id="3" name="Table 2"/>
          <p:cNvGraphicFramePr>
            <a:graphicFrameLocks noGrp="1"/>
          </p:cNvGraphicFramePr>
          <p:nvPr>
            <p:extLst/>
          </p:nvPr>
        </p:nvGraphicFramePr>
        <p:xfrm>
          <a:off x="401776" y="787941"/>
          <a:ext cx="8064000" cy="3645408"/>
        </p:xfrm>
        <a:graphic>
          <a:graphicData uri="http://schemas.openxmlformats.org/drawingml/2006/table">
            <a:tbl>
              <a:tblPr firstRow="1" firstCol="1" bandRow="1">
                <a:tableStyleId>{5C22544A-7EE6-4342-B048-85BDC9FD1C3A}</a:tableStyleId>
              </a:tblPr>
              <a:tblGrid>
                <a:gridCol w="8064000"/>
              </a:tblGrid>
              <a:tr h="277777">
                <a:tc>
                  <a:txBody>
                    <a:bodyPr/>
                    <a:lstStyle/>
                    <a:p>
                      <a:pPr marL="0" lvl="0" indent="0">
                        <a:lnSpc>
                          <a:spcPct val="115000"/>
                        </a:lnSpc>
                        <a:spcAft>
                          <a:spcPts val="0"/>
                        </a:spcAft>
                        <a:buFont typeface="Arial" panose="020B0604020202020204" pitchFamily="34" charset="0"/>
                        <a:buNone/>
                      </a:pPr>
                      <a:r>
                        <a:rPr lang="en-US" sz="1600" b="0" dirty="0" smtClean="0">
                          <a:solidFill>
                            <a:schemeClr val="tx1"/>
                          </a:solidFill>
                          <a:effectLst/>
                          <a:latin typeface="+mn-lt"/>
                        </a:rPr>
                        <a:t>Funding request cover note</a:t>
                      </a:r>
                      <a:endParaRPr lang="en-GB" sz="1600" b="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solidFill>
                      <a:schemeClr val="bg2">
                        <a:lumMod val="90000"/>
                      </a:schemeClr>
                    </a:solidFill>
                  </a:tcPr>
                </a:tc>
              </a:tr>
              <a:tr h="277777">
                <a:tc>
                  <a:txBody>
                    <a:bodyPr/>
                    <a:lstStyle/>
                    <a:p>
                      <a:pPr marL="0" lvl="0" indent="0">
                        <a:lnSpc>
                          <a:spcPct val="115000"/>
                        </a:lnSpc>
                        <a:spcAft>
                          <a:spcPts val="0"/>
                        </a:spcAft>
                        <a:buFont typeface="Arial" panose="020B0604020202020204" pitchFamily="34" charset="0"/>
                        <a:buNone/>
                      </a:pPr>
                      <a:r>
                        <a:rPr lang="en-US" sz="1600" b="0" dirty="0" smtClean="0">
                          <a:solidFill>
                            <a:schemeClr val="tx1"/>
                          </a:solidFill>
                          <a:effectLst/>
                          <a:latin typeface="+mn-lt"/>
                        </a:rPr>
                        <a:t>Funding request application form</a:t>
                      </a:r>
                      <a:endParaRPr lang="en-GB" sz="1600" b="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solidFill>
                      <a:schemeClr val="bg2">
                        <a:lumMod val="90000"/>
                      </a:schemeClr>
                    </a:solidFill>
                  </a:tcPr>
                </a:tc>
              </a:tr>
              <a:tr h="277777">
                <a:tc>
                  <a:txBody>
                    <a:bodyPr/>
                    <a:lstStyle/>
                    <a:p>
                      <a:pPr marL="0" lvl="0" indent="0">
                        <a:lnSpc>
                          <a:spcPct val="115000"/>
                        </a:lnSpc>
                        <a:spcAft>
                          <a:spcPts val="0"/>
                        </a:spcAft>
                        <a:buFont typeface="Arial" panose="020B0604020202020204" pitchFamily="34" charset="0"/>
                        <a:buNone/>
                      </a:pPr>
                      <a:r>
                        <a:rPr lang="en-GB" sz="1600" b="0" dirty="0" smtClean="0">
                          <a:solidFill>
                            <a:schemeClr val="tx1"/>
                          </a:solidFill>
                          <a:effectLst/>
                          <a:latin typeface="+mn-lt"/>
                        </a:rPr>
                        <a:t>Programmatic </a:t>
                      </a:r>
                      <a:r>
                        <a:rPr lang="en-GB" sz="1600" b="0" dirty="0">
                          <a:solidFill>
                            <a:schemeClr val="tx1"/>
                          </a:solidFill>
                          <a:effectLst/>
                          <a:latin typeface="+mn-lt"/>
                        </a:rPr>
                        <a:t>Gap </a:t>
                      </a:r>
                      <a:r>
                        <a:rPr lang="en-GB" sz="1600" b="0" dirty="0" smtClean="0">
                          <a:solidFill>
                            <a:schemeClr val="tx1"/>
                          </a:solidFill>
                          <a:effectLst/>
                          <a:latin typeface="+mn-lt"/>
                        </a:rPr>
                        <a:t>Tables </a:t>
                      </a:r>
                      <a:endParaRPr lang="en-GB" sz="1600" b="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solidFill>
                      <a:schemeClr val="bg2">
                        <a:lumMod val="90000"/>
                      </a:schemeClr>
                    </a:solidFill>
                  </a:tcPr>
                </a:tc>
              </a:tr>
              <a:tr h="277777">
                <a:tc>
                  <a:txBody>
                    <a:bodyPr/>
                    <a:lstStyle/>
                    <a:p>
                      <a:pPr marL="0" lvl="0" indent="0">
                        <a:lnSpc>
                          <a:spcPct val="115000"/>
                        </a:lnSpc>
                        <a:spcAft>
                          <a:spcPts val="0"/>
                        </a:spcAft>
                        <a:buFont typeface="Arial" panose="020B0604020202020204" pitchFamily="34" charset="0"/>
                        <a:buNone/>
                      </a:pPr>
                      <a:r>
                        <a:rPr lang="en-US" sz="1600" b="0" dirty="0" smtClean="0">
                          <a:solidFill>
                            <a:schemeClr val="tx1"/>
                          </a:solidFill>
                          <a:effectLst/>
                          <a:latin typeface="+mn-lt"/>
                        </a:rPr>
                        <a:t>Funding </a:t>
                      </a:r>
                      <a:r>
                        <a:rPr lang="en-US" sz="1600" b="0" dirty="0">
                          <a:solidFill>
                            <a:schemeClr val="tx1"/>
                          </a:solidFill>
                          <a:effectLst/>
                          <a:latin typeface="+mn-lt"/>
                        </a:rPr>
                        <a:t>Landscape </a:t>
                      </a:r>
                      <a:r>
                        <a:rPr lang="en-US" sz="1600" b="0" dirty="0" smtClean="0">
                          <a:solidFill>
                            <a:schemeClr val="tx1"/>
                          </a:solidFill>
                          <a:effectLst/>
                          <a:latin typeface="+mn-lt"/>
                        </a:rPr>
                        <a:t>Table(s)</a:t>
                      </a:r>
                      <a:endParaRPr lang="en-GB" sz="1600" b="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solidFill>
                      <a:schemeClr val="bg2">
                        <a:lumMod val="90000"/>
                      </a:schemeClr>
                    </a:solidFill>
                  </a:tcPr>
                </a:tc>
              </a:tr>
              <a:tr h="277777">
                <a:tc>
                  <a:txBody>
                    <a:bodyPr/>
                    <a:lstStyle/>
                    <a:p>
                      <a:pPr marL="0" lvl="0" indent="0">
                        <a:lnSpc>
                          <a:spcPct val="115000"/>
                        </a:lnSpc>
                        <a:spcAft>
                          <a:spcPts val="0"/>
                        </a:spcAft>
                        <a:buFont typeface="Arial" panose="020B0604020202020204" pitchFamily="34" charset="0"/>
                        <a:buNone/>
                      </a:pPr>
                      <a:r>
                        <a:rPr lang="en-US" sz="1600" b="0" dirty="0" smtClean="0">
                          <a:solidFill>
                            <a:schemeClr val="tx1"/>
                          </a:solidFill>
                          <a:effectLst/>
                          <a:latin typeface="+mn-lt"/>
                        </a:rPr>
                        <a:t>Performance</a:t>
                      </a:r>
                      <a:r>
                        <a:rPr lang="en-US" sz="1600" b="0" baseline="0" dirty="0" smtClean="0">
                          <a:solidFill>
                            <a:schemeClr val="tx1"/>
                          </a:solidFill>
                          <a:effectLst/>
                          <a:latin typeface="+mn-lt"/>
                        </a:rPr>
                        <a:t> Framework</a:t>
                      </a:r>
                      <a:endParaRPr lang="en-GB" sz="1600" b="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solidFill>
                      <a:schemeClr val="bg2">
                        <a:lumMod val="90000"/>
                      </a:schemeClr>
                    </a:solidFill>
                  </a:tcPr>
                </a:tc>
              </a:tr>
              <a:tr h="277777">
                <a:tc>
                  <a:txBody>
                    <a:bodyPr/>
                    <a:lstStyle/>
                    <a:p>
                      <a:pPr marL="0" lvl="0" indent="0">
                        <a:lnSpc>
                          <a:spcPct val="115000"/>
                        </a:lnSpc>
                        <a:spcAft>
                          <a:spcPts val="0"/>
                        </a:spcAft>
                        <a:buFont typeface="Arial" panose="020B0604020202020204" pitchFamily="34" charset="0"/>
                        <a:buNone/>
                      </a:pPr>
                      <a:r>
                        <a:rPr lang="en-US" sz="1600" b="0" dirty="0" smtClean="0">
                          <a:solidFill>
                            <a:schemeClr val="tx1"/>
                          </a:solidFill>
                          <a:effectLst/>
                          <a:latin typeface="+mn-lt"/>
                        </a:rPr>
                        <a:t>Budget</a:t>
                      </a:r>
                      <a:endParaRPr lang="en-GB" sz="1600" b="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solidFill>
                      <a:schemeClr val="bg2">
                        <a:lumMod val="90000"/>
                      </a:schemeClr>
                    </a:solidFill>
                  </a:tcPr>
                </a:tc>
              </a:tr>
              <a:tr h="277777">
                <a:tc>
                  <a:txBody>
                    <a:bodyPr/>
                    <a:lstStyle/>
                    <a:p>
                      <a:pPr marL="0" lvl="0" indent="0">
                        <a:lnSpc>
                          <a:spcPct val="115000"/>
                        </a:lnSpc>
                        <a:spcAft>
                          <a:spcPts val="0"/>
                        </a:spcAft>
                        <a:buFont typeface="Arial" panose="020B0604020202020204" pitchFamily="34" charset="0"/>
                        <a:buNone/>
                      </a:pPr>
                      <a:r>
                        <a:rPr lang="en-US" sz="1600" b="0" dirty="0" smtClean="0">
                          <a:solidFill>
                            <a:schemeClr val="tx1"/>
                          </a:solidFill>
                          <a:effectLst/>
                          <a:latin typeface="+mn-lt"/>
                        </a:rPr>
                        <a:t>List of Health Products (if applicable)</a:t>
                      </a:r>
                      <a:endParaRPr lang="en-GB" sz="1600" b="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solidFill>
                      <a:schemeClr val="bg2">
                        <a:lumMod val="90000"/>
                      </a:schemeClr>
                    </a:solidFill>
                  </a:tcPr>
                </a:tc>
              </a:tr>
              <a:tr h="277777">
                <a:tc>
                  <a:txBody>
                    <a:bodyPr/>
                    <a:lstStyle/>
                    <a:p>
                      <a:pPr marL="0" lvl="0" indent="0">
                        <a:lnSpc>
                          <a:spcPct val="115000"/>
                        </a:lnSpc>
                        <a:spcAft>
                          <a:spcPts val="0"/>
                        </a:spcAft>
                        <a:buFont typeface="Arial" panose="020B0604020202020204" pitchFamily="34" charset="0"/>
                        <a:buNone/>
                      </a:pPr>
                      <a:r>
                        <a:rPr lang="en-US" sz="1600" b="0" dirty="0" smtClean="0">
                          <a:solidFill>
                            <a:schemeClr val="tx1"/>
                          </a:solidFill>
                          <a:effectLst/>
                          <a:latin typeface="+mn-lt"/>
                        </a:rPr>
                        <a:t>National Strategies (Health</a:t>
                      </a:r>
                      <a:r>
                        <a:rPr lang="en-US" sz="1600" b="0" baseline="0" dirty="0" smtClean="0">
                          <a:solidFill>
                            <a:schemeClr val="tx1"/>
                          </a:solidFill>
                          <a:effectLst/>
                          <a:latin typeface="+mn-lt"/>
                        </a:rPr>
                        <a:t> Sector and Disease specific)</a:t>
                      </a:r>
                      <a:endParaRPr lang="en-GB" sz="1600" b="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solidFill>
                      <a:schemeClr val="bg2">
                        <a:lumMod val="90000"/>
                      </a:schemeClr>
                    </a:solidFill>
                  </a:tcPr>
                </a:tc>
              </a:tr>
              <a:tr h="277777">
                <a:tc>
                  <a:txBody>
                    <a:bodyPr/>
                    <a:lstStyle/>
                    <a:p>
                      <a:pPr marL="0" lvl="0" indent="0">
                        <a:lnSpc>
                          <a:spcPct val="115000"/>
                        </a:lnSpc>
                        <a:spcAft>
                          <a:spcPts val="0"/>
                        </a:spcAft>
                        <a:buFont typeface="Arial" panose="020B0604020202020204" pitchFamily="34" charset="0"/>
                        <a:buNone/>
                      </a:pPr>
                      <a:r>
                        <a:rPr lang="en-US" sz="1600" b="0" dirty="0" smtClean="0">
                          <a:solidFill>
                            <a:schemeClr val="tx1"/>
                          </a:solidFill>
                          <a:effectLst/>
                          <a:latin typeface="+mn-lt"/>
                          <a:ea typeface="Calibri" panose="020F0502020204030204" pitchFamily="34" charset="0"/>
                          <a:cs typeface="Arial" panose="020B0604020202020204" pitchFamily="34" charset="0"/>
                        </a:rPr>
                        <a:t>Implementation</a:t>
                      </a:r>
                      <a:r>
                        <a:rPr lang="en-US" sz="1600" b="0" baseline="0" dirty="0" smtClean="0">
                          <a:solidFill>
                            <a:schemeClr val="tx1"/>
                          </a:solidFill>
                          <a:effectLst/>
                          <a:latin typeface="+mn-lt"/>
                          <a:ea typeface="Calibri" panose="020F0502020204030204" pitchFamily="34" charset="0"/>
                          <a:cs typeface="Arial" panose="020B0604020202020204" pitchFamily="34" charset="0"/>
                        </a:rPr>
                        <a:t> Arrangements Map (optional)</a:t>
                      </a:r>
                    </a:p>
                  </a:txBody>
                  <a:tcPr marL="68580" marR="68580" marT="0" marB="0" anchor="ctr">
                    <a:solidFill>
                      <a:schemeClr val="bg2">
                        <a:lumMod val="90000"/>
                      </a:schemeClr>
                    </a:solidFill>
                  </a:tcPr>
                </a:tc>
              </a:tr>
              <a:tr h="257101">
                <a:tc>
                  <a:txBody>
                    <a:bodyPr/>
                    <a:lstStyle/>
                    <a:p>
                      <a:pPr marL="0" lvl="0" indent="0">
                        <a:lnSpc>
                          <a:spcPct val="115000"/>
                        </a:lnSpc>
                        <a:spcAft>
                          <a:spcPts val="0"/>
                        </a:spcAft>
                        <a:buFont typeface="Arial" panose="020B0604020202020204" pitchFamily="34" charset="0"/>
                        <a:buNone/>
                      </a:pPr>
                      <a:r>
                        <a:rPr lang="en-US" sz="1600" b="0" baseline="0" dirty="0" smtClean="0">
                          <a:solidFill>
                            <a:schemeClr val="tx1"/>
                          </a:solidFill>
                          <a:effectLst/>
                          <a:latin typeface="+mn-lt"/>
                          <a:ea typeface="Calibri" panose="020F0502020204030204" pitchFamily="34" charset="0"/>
                          <a:cs typeface="Arial" panose="020B0604020202020204" pitchFamily="34" charset="0"/>
                        </a:rPr>
                        <a:t>List of abbreviations and annexes</a:t>
                      </a:r>
                    </a:p>
                  </a:txBody>
                  <a:tcPr marL="68580" marR="68580" marT="0" marB="0" anchor="ctr">
                    <a:solidFill>
                      <a:schemeClr val="bg2">
                        <a:lumMod val="90000"/>
                      </a:schemeClr>
                    </a:solidFill>
                  </a:tcPr>
                </a:tc>
              </a:tr>
              <a:tr h="277777">
                <a:tc>
                  <a:txBody>
                    <a:bodyPr/>
                    <a:lstStyle/>
                    <a:p>
                      <a:pPr marL="0" lvl="0" indent="0">
                        <a:lnSpc>
                          <a:spcPct val="115000"/>
                        </a:lnSpc>
                        <a:spcAft>
                          <a:spcPts val="0"/>
                        </a:spcAft>
                        <a:buFont typeface="Arial" panose="020B0604020202020204" pitchFamily="34" charset="0"/>
                        <a:buNone/>
                      </a:pPr>
                      <a:r>
                        <a:rPr lang="en-US" sz="1600" b="0" baseline="0" dirty="0" smtClean="0">
                          <a:solidFill>
                            <a:schemeClr val="tx1"/>
                          </a:solidFill>
                          <a:effectLst/>
                          <a:latin typeface="+mn-lt"/>
                          <a:ea typeface="Calibri" panose="020F0502020204030204" pitchFamily="34" charset="0"/>
                          <a:cs typeface="Arial" panose="020B0604020202020204" pitchFamily="34" charset="0"/>
                        </a:rPr>
                        <a:t>CCM Eligibility Requirements documentation</a:t>
                      </a:r>
                    </a:p>
                  </a:txBody>
                  <a:tcPr marL="68580" marR="68580" marT="0" marB="0" anchor="ctr">
                    <a:solidFill>
                      <a:schemeClr val="bg2">
                        <a:lumMod val="90000"/>
                      </a:schemeClr>
                    </a:solidFill>
                  </a:tcPr>
                </a:tc>
              </a:tr>
              <a:tr h="277777">
                <a:tc>
                  <a:txBody>
                    <a:bodyPr/>
                    <a:lstStyle/>
                    <a:p>
                      <a:pPr marL="0" lvl="0" indent="0">
                        <a:lnSpc>
                          <a:spcPct val="115000"/>
                        </a:lnSpc>
                        <a:spcAft>
                          <a:spcPts val="0"/>
                        </a:spcAft>
                        <a:buFont typeface="+mj-lt"/>
                        <a:buNone/>
                      </a:pPr>
                      <a:r>
                        <a:rPr lang="en-US" sz="1600" b="0" baseline="0" dirty="0" smtClean="0">
                          <a:solidFill>
                            <a:schemeClr val="tx1"/>
                          </a:solidFill>
                          <a:effectLst/>
                          <a:latin typeface="+mn-lt"/>
                          <a:ea typeface="Calibri" panose="020F0502020204030204" pitchFamily="34" charset="0"/>
                          <a:cs typeface="Arial" panose="020B0604020202020204" pitchFamily="34" charset="0"/>
                        </a:rPr>
                        <a:t>CCM Endorsement of Funding request</a:t>
                      </a:r>
                    </a:p>
                  </a:txBody>
                  <a:tcPr marL="68580" marR="68580" marT="0" marB="0" anchor="ctr">
                    <a:solidFill>
                      <a:schemeClr val="bg2">
                        <a:lumMod val="90000"/>
                      </a:schemeClr>
                    </a:solidFill>
                  </a:tcPr>
                </a:tc>
              </a:tr>
              <a:tr h="277777">
                <a:tc>
                  <a:txBody>
                    <a:bodyPr/>
                    <a:lstStyle/>
                    <a:p>
                      <a:pPr marL="0" lvl="0" indent="0">
                        <a:lnSpc>
                          <a:spcPct val="115000"/>
                        </a:lnSpc>
                        <a:spcAft>
                          <a:spcPts val="0"/>
                        </a:spcAft>
                        <a:buFont typeface="+mj-lt"/>
                        <a:buNone/>
                      </a:pPr>
                      <a:r>
                        <a:rPr lang="en-US" sz="1600" b="0" baseline="0" dirty="0" smtClean="0">
                          <a:solidFill>
                            <a:schemeClr val="tx1"/>
                          </a:solidFill>
                          <a:effectLst/>
                          <a:latin typeface="+mn-lt"/>
                          <a:ea typeface="Calibri" panose="020F0502020204030204" pitchFamily="34" charset="0"/>
                          <a:cs typeface="Arial" panose="020B0604020202020204" pitchFamily="34" charset="0"/>
                        </a:rPr>
                        <a:t>All supporting documentation referenced in the funding request</a:t>
                      </a:r>
                    </a:p>
                  </a:txBody>
                  <a:tcPr marL="68580" marR="68580" marT="0" marB="0" anchor="ctr">
                    <a:solidFill>
                      <a:schemeClr val="bg2">
                        <a:lumMod val="90000"/>
                      </a:schemeClr>
                    </a:solidFill>
                  </a:tcPr>
                </a:tc>
              </a:tr>
            </a:tbl>
          </a:graphicData>
        </a:graphic>
      </p:graphicFrame>
    </p:spTree>
    <p:custDataLst>
      <p:tags r:id="rId1"/>
    </p:custDataLst>
    <p:extLst>
      <p:ext uri="{BB962C8B-B14F-4D97-AF65-F5344CB8AC3E}">
        <p14:creationId xmlns:p14="http://schemas.microsoft.com/office/powerpoint/2010/main" val="108113296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solidFill>
                  <a:prstClr val="white">
                    <a:lumMod val="75000"/>
                  </a:prstClr>
                </a:solidFill>
              </a:rPr>
              <a:pPr/>
              <a:t>51</a:t>
            </a:fld>
            <a:endParaRPr lang="en-US" dirty="0">
              <a:solidFill>
                <a:prstClr val="white">
                  <a:lumMod val="75000"/>
                </a:prstClr>
              </a:solidFill>
            </a:endParaRPr>
          </a:p>
        </p:txBody>
      </p:sp>
      <p:sp>
        <p:nvSpPr>
          <p:cNvPr id="12" name="TextBox 11"/>
          <p:cNvSpPr txBox="1"/>
          <p:nvPr/>
        </p:nvSpPr>
        <p:spPr>
          <a:xfrm>
            <a:off x="2028531" y="1120489"/>
            <a:ext cx="5306008" cy="307777"/>
          </a:xfrm>
          <a:prstGeom prst="rect">
            <a:avLst/>
          </a:prstGeom>
          <a:solidFill>
            <a:schemeClr val="accent1">
              <a:lumMod val="50000"/>
            </a:schemeClr>
          </a:solidFill>
          <a:ln>
            <a:solidFill>
              <a:schemeClr val="tx1"/>
            </a:solidFill>
          </a:ln>
        </p:spPr>
        <p:txBody>
          <a:bodyPr wrap="square" rtlCol="0">
            <a:spAutoFit/>
          </a:bodyPr>
          <a:lstStyle/>
          <a:p>
            <a:pPr lvl="0" algn="ctr"/>
            <a:r>
              <a:rPr lang="en-US" sz="1400" b="1" dirty="0" smtClean="0">
                <a:solidFill>
                  <a:schemeClr val="bg1"/>
                </a:solidFill>
              </a:rPr>
              <a:t>PROGRAM CONTINUATION</a:t>
            </a:r>
            <a:endParaRPr lang="en-US" sz="1400" b="1" dirty="0">
              <a:solidFill>
                <a:schemeClr val="bg1"/>
              </a:solidFill>
            </a:endParaRPr>
          </a:p>
        </p:txBody>
      </p:sp>
      <p:sp>
        <p:nvSpPr>
          <p:cNvPr id="13" name="TextBox 12"/>
          <p:cNvSpPr txBox="1"/>
          <p:nvPr/>
        </p:nvSpPr>
        <p:spPr>
          <a:xfrm>
            <a:off x="481693" y="1862489"/>
            <a:ext cx="7976507" cy="2246769"/>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
            </a:pPr>
            <a:r>
              <a:rPr lang="en-US" sz="1400" dirty="0" smtClean="0"/>
              <a:t>Program Continuation Request Cover Letter signed by CCM Chair, Representative </a:t>
            </a:r>
            <a:r>
              <a:rPr lang="en-US" sz="1400" dirty="0"/>
              <a:t>of Civil Society and Representative of Key Populations </a:t>
            </a:r>
            <a:r>
              <a:rPr lang="en-US" sz="1400" dirty="0" smtClean="0"/>
              <a:t>acknowledging the compliance of requirements 1 and 2. The Secretariat reserve the right to request meeting minutes and request to address the issues identified.    </a:t>
            </a:r>
          </a:p>
          <a:p>
            <a:endParaRPr lang="en-US" sz="1400" dirty="0" smtClean="0"/>
          </a:p>
          <a:p>
            <a:pPr marL="285750" indent="-285750">
              <a:buFont typeface="Wingdings" panose="05000000000000000000" pitchFamily="2" charset="2"/>
              <a:buChar char="§"/>
            </a:pPr>
            <a:r>
              <a:rPr lang="en-US" sz="1400" dirty="0"/>
              <a:t>To confirm inclusiveness of engagement with key and vulnerable population in the process of developing the Program Continuation Request: checklist in Annex </a:t>
            </a:r>
            <a:r>
              <a:rPr lang="en-US" sz="1400" dirty="0" smtClean="0"/>
              <a:t>1*. </a:t>
            </a:r>
            <a:endParaRPr lang="en-US" sz="1400" dirty="0"/>
          </a:p>
          <a:p>
            <a:endParaRPr lang="en-US" sz="1400" b="1" dirty="0"/>
          </a:p>
          <a:p>
            <a:r>
              <a:rPr lang="en-US" sz="1200" dirty="0" smtClean="0"/>
              <a:t>*for malaria programs it is to ensure that </a:t>
            </a:r>
            <a:r>
              <a:rPr lang="en-US" sz="1200" dirty="0"/>
              <a:t>civil society and community organizations engaged in responding to malaria have been informed and consulted </a:t>
            </a:r>
          </a:p>
        </p:txBody>
      </p:sp>
      <p:sp>
        <p:nvSpPr>
          <p:cNvPr id="25" name="Isosceles Triangle 24"/>
          <p:cNvSpPr/>
          <p:nvPr/>
        </p:nvSpPr>
        <p:spPr>
          <a:xfrm rot="10800000">
            <a:off x="4354463" y="1562991"/>
            <a:ext cx="654144" cy="190309"/>
          </a:xfrm>
          <a:prstGeom prst="triangle">
            <a:avLst/>
          </a:prstGeom>
          <a:solidFill>
            <a:srgbClr val="FFC000"/>
          </a:solidFill>
          <a:ln>
            <a:solidFill>
              <a:srgbClr val="003F7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Title 1"/>
          <p:cNvSpPr txBox="1">
            <a:spLocks/>
          </p:cNvSpPr>
          <p:nvPr/>
        </p:nvSpPr>
        <p:spPr>
          <a:xfrm>
            <a:off x="206090" y="370624"/>
            <a:ext cx="8665817" cy="583217"/>
          </a:xfrm>
          <a:prstGeom prst="rect">
            <a:avLst/>
          </a:prstGeom>
        </p:spPr>
        <p:txBody>
          <a:bodyPr vert="horz" lIns="0" tIns="0" rIns="0" bIns="45720" rtlCol="0" anchor="ctr" anchorCtr="0">
            <a:noAutofit/>
          </a:bodyPr>
          <a:lstStyle>
            <a:lvl1pPr algn="l" defTabSz="457189" rtl="0" eaLnBrk="1" latinLnBrk="0" hangingPunct="1">
              <a:spcBef>
                <a:spcPct val="0"/>
              </a:spcBef>
              <a:buNone/>
              <a:defRPr sz="2400" kern="1200" baseline="0">
                <a:solidFill>
                  <a:schemeClr val="tx1"/>
                </a:solidFill>
                <a:latin typeface="Arial"/>
                <a:ea typeface="+mj-ea"/>
                <a:cs typeface="+mj-cs"/>
              </a:defRPr>
            </a:lvl1pPr>
          </a:lstStyle>
          <a:p>
            <a:pPr lvl="0"/>
            <a:r>
              <a:rPr lang="en-US" dirty="0" smtClean="0"/>
              <a:t>CCM eligibility type </a:t>
            </a:r>
            <a:r>
              <a:rPr lang="en-US" dirty="0"/>
              <a:t>of review: Light for program continuation</a:t>
            </a:r>
            <a:endParaRPr lang="en-GB" dirty="0"/>
          </a:p>
        </p:txBody>
      </p:sp>
    </p:spTree>
    <p:custDataLst>
      <p:tags r:id="rId1"/>
    </p:custDataLst>
    <p:extLst>
      <p:ext uri="{BB962C8B-B14F-4D97-AF65-F5344CB8AC3E}">
        <p14:creationId xmlns:p14="http://schemas.microsoft.com/office/powerpoint/2010/main" val="1154803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solidFill>
                  <a:prstClr val="white">
                    <a:lumMod val="75000"/>
                  </a:prstClr>
                </a:solidFill>
              </a:rPr>
              <a:pPr/>
              <a:t>52</a:t>
            </a:fld>
            <a:endParaRPr lang="en-US" dirty="0">
              <a:solidFill>
                <a:prstClr val="white">
                  <a:lumMod val="75000"/>
                </a:prstClr>
              </a:solidFill>
            </a:endParaRPr>
          </a:p>
        </p:txBody>
      </p:sp>
      <p:sp>
        <p:nvSpPr>
          <p:cNvPr id="24" name="Title 1"/>
          <p:cNvSpPr txBox="1">
            <a:spLocks/>
          </p:cNvSpPr>
          <p:nvPr/>
        </p:nvSpPr>
        <p:spPr>
          <a:xfrm>
            <a:off x="478183" y="245162"/>
            <a:ext cx="8665817" cy="583217"/>
          </a:xfrm>
          <a:prstGeom prst="rect">
            <a:avLst/>
          </a:prstGeom>
        </p:spPr>
        <p:txBody>
          <a:bodyPr vert="horz" lIns="0" tIns="0" rIns="0" bIns="45720" rtlCol="0" anchor="ctr" anchorCtr="0">
            <a:noAutofit/>
          </a:bodyPr>
          <a:lstStyle>
            <a:lvl1pPr algn="l" defTabSz="457189" rtl="0" eaLnBrk="1" latinLnBrk="0" hangingPunct="1">
              <a:spcBef>
                <a:spcPct val="0"/>
              </a:spcBef>
              <a:buNone/>
              <a:defRPr sz="2400" kern="1200" baseline="0">
                <a:solidFill>
                  <a:schemeClr val="tx1"/>
                </a:solidFill>
                <a:latin typeface="Arial"/>
                <a:ea typeface="+mj-ea"/>
                <a:cs typeface="+mj-cs"/>
              </a:defRPr>
            </a:lvl1pPr>
          </a:lstStyle>
          <a:p>
            <a:r>
              <a:rPr lang="en-US" dirty="0" smtClean="0">
                <a:solidFill>
                  <a:prstClr val="black"/>
                </a:solidFill>
              </a:rPr>
              <a:t>CCM eligibility requirements for tailored and full review</a:t>
            </a:r>
            <a:endParaRPr lang="en-GB" dirty="0">
              <a:solidFill>
                <a:srgbClr val="FF0000"/>
              </a:solidFill>
            </a:endParaRPr>
          </a:p>
        </p:txBody>
      </p:sp>
      <p:sp>
        <p:nvSpPr>
          <p:cNvPr id="26" name="TextBox 25"/>
          <p:cNvSpPr txBox="1"/>
          <p:nvPr/>
        </p:nvSpPr>
        <p:spPr>
          <a:xfrm>
            <a:off x="1741250" y="1797916"/>
            <a:ext cx="5953326" cy="738664"/>
          </a:xfrm>
          <a:prstGeom prst="rect">
            <a:avLst/>
          </a:prstGeom>
          <a:noFill/>
          <a:ln>
            <a:solidFill>
              <a:schemeClr val="tx1"/>
            </a:solidFill>
          </a:ln>
        </p:spPr>
        <p:txBody>
          <a:bodyPr wrap="square" rtlCol="0" anchor="ctr">
            <a:spAutoFit/>
          </a:bodyPr>
          <a:lstStyle/>
          <a:p>
            <a:pPr marL="285750" indent="-285750" algn="ctr">
              <a:lnSpc>
                <a:spcPct val="150000"/>
              </a:lnSpc>
              <a:buFont typeface="Wingdings" panose="05000000000000000000" pitchFamily="2" charset="2"/>
              <a:buChar char="§"/>
            </a:pPr>
            <a:r>
              <a:rPr lang="en-US" sz="1400" u="sng" dirty="0" smtClean="0">
                <a:solidFill>
                  <a:prstClr val="black"/>
                </a:solidFill>
              </a:rPr>
              <a:t>Criteria </a:t>
            </a:r>
            <a:r>
              <a:rPr lang="en-US" sz="1400" u="sng" dirty="0">
                <a:solidFill>
                  <a:prstClr val="black"/>
                </a:solidFill>
              </a:rPr>
              <a:t>1</a:t>
            </a:r>
            <a:r>
              <a:rPr lang="en-US" sz="1400" dirty="0">
                <a:solidFill>
                  <a:prstClr val="black"/>
                </a:solidFill>
              </a:rPr>
              <a:t>: light or standard </a:t>
            </a:r>
            <a:r>
              <a:rPr lang="en-US" sz="1400" dirty="0" smtClean="0">
                <a:solidFill>
                  <a:prstClr val="black"/>
                </a:solidFill>
              </a:rPr>
              <a:t>screening</a:t>
            </a:r>
            <a:endParaRPr lang="en-US" sz="1000" u="sng" dirty="0" smtClean="0">
              <a:solidFill>
                <a:prstClr val="black"/>
              </a:solidFill>
            </a:endParaRPr>
          </a:p>
          <a:p>
            <a:pPr marL="285750" indent="-285750" algn="ctr">
              <a:lnSpc>
                <a:spcPct val="150000"/>
              </a:lnSpc>
              <a:buFont typeface="Wingdings" panose="05000000000000000000" pitchFamily="2" charset="2"/>
              <a:buChar char="§"/>
            </a:pPr>
            <a:r>
              <a:rPr lang="en-US" sz="1400" u="sng" dirty="0" smtClean="0">
                <a:solidFill>
                  <a:prstClr val="black"/>
                </a:solidFill>
              </a:rPr>
              <a:t>Criteria </a:t>
            </a:r>
            <a:r>
              <a:rPr lang="en-US" sz="1400" u="sng" dirty="0">
                <a:solidFill>
                  <a:prstClr val="black"/>
                </a:solidFill>
              </a:rPr>
              <a:t>2</a:t>
            </a:r>
            <a:r>
              <a:rPr lang="en-US" sz="1400" dirty="0">
                <a:solidFill>
                  <a:prstClr val="black"/>
                </a:solidFill>
              </a:rPr>
              <a:t>: light or standard </a:t>
            </a:r>
            <a:r>
              <a:rPr lang="en-US" sz="1400" dirty="0" smtClean="0">
                <a:solidFill>
                  <a:prstClr val="black"/>
                </a:solidFill>
              </a:rPr>
              <a:t>screening</a:t>
            </a:r>
          </a:p>
        </p:txBody>
      </p:sp>
      <p:sp>
        <p:nvSpPr>
          <p:cNvPr id="36" name="Isosceles Triangle 35"/>
          <p:cNvSpPr/>
          <p:nvPr/>
        </p:nvSpPr>
        <p:spPr>
          <a:xfrm rot="10800000">
            <a:off x="4077834" y="1557444"/>
            <a:ext cx="1280158" cy="190309"/>
          </a:xfrm>
          <a:prstGeom prst="triangle">
            <a:avLst/>
          </a:prstGeom>
          <a:solidFill>
            <a:srgbClr val="FFC000"/>
          </a:solidFill>
          <a:ln>
            <a:solidFill>
              <a:srgbClr val="003F7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endParaRPr>
          </a:p>
        </p:txBody>
      </p:sp>
      <p:sp>
        <p:nvSpPr>
          <p:cNvPr id="39" name="TextBox 38"/>
          <p:cNvSpPr txBox="1"/>
          <p:nvPr/>
        </p:nvSpPr>
        <p:spPr>
          <a:xfrm>
            <a:off x="1741250" y="953841"/>
            <a:ext cx="5953326" cy="523220"/>
          </a:xfrm>
          <a:prstGeom prst="rect">
            <a:avLst/>
          </a:prstGeom>
          <a:solidFill>
            <a:schemeClr val="accent1">
              <a:lumMod val="50000"/>
            </a:schemeClr>
          </a:solidFill>
          <a:ln>
            <a:solidFill>
              <a:schemeClr val="tx1"/>
            </a:solidFill>
          </a:ln>
        </p:spPr>
        <p:txBody>
          <a:bodyPr wrap="square" rtlCol="0">
            <a:spAutoFit/>
          </a:bodyPr>
          <a:lstStyle/>
          <a:p>
            <a:pPr algn="ctr"/>
            <a:r>
              <a:rPr lang="en-US" sz="1400" b="1" dirty="0" smtClean="0">
                <a:solidFill>
                  <a:prstClr val="white"/>
                </a:solidFill>
              </a:rPr>
              <a:t>TAILORED and FULL</a:t>
            </a:r>
          </a:p>
          <a:p>
            <a:pPr algn="ctr"/>
            <a:r>
              <a:rPr lang="en-US" sz="1400" b="1" dirty="0" smtClean="0">
                <a:solidFill>
                  <a:prstClr val="white"/>
                </a:solidFill>
              </a:rPr>
              <a:t>REVIEW</a:t>
            </a:r>
            <a:endParaRPr lang="en-US" sz="1400" b="1" dirty="0">
              <a:solidFill>
                <a:prstClr val="white"/>
              </a:solidFill>
            </a:endParaRPr>
          </a:p>
        </p:txBody>
      </p:sp>
      <p:sp>
        <p:nvSpPr>
          <p:cNvPr id="15" name="Content Placeholder 5"/>
          <p:cNvSpPr>
            <a:spLocks noGrp="1"/>
          </p:cNvSpPr>
          <p:nvPr>
            <p:ph idx="13"/>
          </p:nvPr>
        </p:nvSpPr>
        <p:spPr>
          <a:xfrm>
            <a:off x="176625" y="2771775"/>
            <a:ext cx="4472355" cy="2179603"/>
          </a:xfrm>
          <a:solidFill>
            <a:schemeClr val="bg1"/>
          </a:solidFill>
          <a:ln>
            <a:solidFill>
              <a:schemeClr val="tx1"/>
            </a:solidFill>
          </a:ln>
        </p:spPr>
        <p:txBody>
          <a:bodyPr>
            <a:noAutofit/>
          </a:bodyPr>
          <a:lstStyle/>
          <a:p>
            <a:pPr marL="285750" indent="-15875"/>
            <a:r>
              <a:rPr lang="en-US" sz="1200" dirty="0" smtClean="0">
                <a:solidFill>
                  <a:schemeClr val="tx2"/>
                </a:solidFill>
              </a:rPr>
              <a:t>Requirement 1 </a:t>
            </a:r>
            <a:r>
              <a:rPr lang="en-US" sz="1200" dirty="0" smtClean="0"/>
              <a:t>- inclusive funding request development process</a:t>
            </a:r>
          </a:p>
          <a:p>
            <a:pPr marL="441325" indent="-171450">
              <a:buFont typeface="Arial" panose="020B0604020202020204" pitchFamily="34" charset="0"/>
              <a:buChar char="•"/>
            </a:pPr>
            <a:r>
              <a:rPr lang="en-US" sz="1200" b="1" dirty="0" smtClean="0"/>
              <a:t>Light review</a:t>
            </a:r>
            <a:r>
              <a:rPr lang="en-US" sz="1200" dirty="0" smtClean="0"/>
              <a:t>:</a:t>
            </a:r>
            <a:endParaRPr lang="en-US" sz="1200" dirty="0"/>
          </a:p>
          <a:p>
            <a:pPr marL="704125" lvl="3" indent="-171450">
              <a:lnSpc>
                <a:spcPct val="150000"/>
              </a:lnSpc>
              <a:buFont typeface="Arial" panose="020B0604020202020204" pitchFamily="34" charset="0"/>
              <a:buChar char="•"/>
            </a:pPr>
            <a:r>
              <a:rPr lang="en-US" sz="1100" dirty="0" smtClean="0"/>
              <a:t>CCM </a:t>
            </a:r>
            <a:r>
              <a:rPr lang="en-US" sz="1100" dirty="0"/>
              <a:t>eligibility narrative</a:t>
            </a:r>
          </a:p>
          <a:p>
            <a:pPr marL="704125" lvl="3" indent="-171450">
              <a:lnSpc>
                <a:spcPct val="150000"/>
              </a:lnSpc>
              <a:buFont typeface="Arial" panose="020B0604020202020204" pitchFamily="34" charset="0"/>
              <a:buChar char="•"/>
            </a:pPr>
            <a:r>
              <a:rPr lang="en-US" sz="1100" dirty="0" smtClean="0"/>
              <a:t>Statement </a:t>
            </a:r>
            <a:r>
              <a:rPr lang="en-US" sz="1100" dirty="0"/>
              <a:t>of compliance with CCM Eligibility Requirement </a:t>
            </a:r>
            <a:r>
              <a:rPr lang="en-US" sz="1100" dirty="0" smtClean="0"/>
              <a:t>1</a:t>
            </a:r>
          </a:p>
          <a:p>
            <a:pPr marL="441325" indent="-171450">
              <a:buFont typeface="Arial" panose="020B0604020202020204" pitchFamily="34" charset="0"/>
              <a:buChar char="•"/>
            </a:pPr>
            <a:r>
              <a:rPr lang="en-US" sz="1200" b="1" dirty="0" smtClean="0"/>
              <a:t>Standard review</a:t>
            </a:r>
            <a:r>
              <a:rPr lang="en-US" sz="1200" dirty="0" smtClean="0"/>
              <a:t>:</a:t>
            </a:r>
            <a:endParaRPr lang="en-GB" sz="1200" dirty="0"/>
          </a:p>
          <a:p>
            <a:pPr marL="704125" lvl="3" indent="-171450">
              <a:lnSpc>
                <a:spcPct val="150000"/>
              </a:lnSpc>
              <a:buFont typeface="Arial" panose="020B0604020202020204" pitchFamily="34" charset="0"/>
              <a:buChar char="•"/>
            </a:pPr>
            <a:r>
              <a:rPr lang="en-US" sz="1100" dirty="0" smtClean="0"/>
              <a:t>CCM </a:t>
            </a:r>
            <a:r>
              <a:rPr lang="en-US" sz="1100" dirty="0"/>
              <a:t>eligibility narrative</a:t>
            </a:r>
          </a:p>
          <a:p>
            <a:pPr marL="704125" lvl="3" indent="-171450">
              <a:lnSpc>
                <a:spcPct val="150000"/>
              </a:lnSpc>
              <a:buFont typeface="Arial" panose="020B0604020202020204" pitchFamily="34" charset="0"/>
              <a:buChar char="•"/>
            </a:pPr>
            <a:r>
              <a:rPr lang="en-US" sz="1100" dirty="0"/>
              <a:t>Key supporting documents </a:t>
            </a:r>
          </a:p>
        </p:txBody>
      </p:sp>
      <p:sp>
        <p:nvSpPr>
          <p:cNvPr id="16" name="Content Placeholder 7"/>
          <p:cNvSpPr txBox="1">
            <a:spLocks/>
          </p:cNvSpPr>
          <p:nvPr/>
        </p:nvSpPr>
        <p:spPr>
          <a:xfrm>
            <a:off x="4726800" y="2771775"/>
            <a:ext cx="4251830" cy="2179603"/>
          </a:xfrm>
          <a:prstGeom prst="rect">
            <a:avLst/>
          </a:prstGeom>
          <a:solidFill>
            <a:schemeClr val="bg1"/>
          </a:solidFill>
          <a:ln>
            <a:solidFill>
              <a:schemeClr val="tx1"/>
            </a:solidFill>
          </a:ln>
        </p:spPr>
        <p:txBody>
          <a:bodyPr/>
          <a:lstStyle>
            <a:lvl1pPr marL="0" indent="0" algn="l" defTabSz="457200" rtl="0" eaLnBrk="1" latinLnBrk="0" hangingPunct="1">
              <a:lnSpc>
                <a:spcPts val="1900"/>
              </a:lnSpc>
              <a:spcBef>
                <a:spcPts val="0"/>
              </a:spcBef>
              <a:buFontTx/>
              <a:buNone/>
              <a:defRPr sz="1800" kern="1200" baseline="0">
                <a:solidFill>
                  <a:schemeClr val="tx1"/>
                </a:solidFill>
                <a:latin typeface="+mn-lt"/>
                <a:ea typeface="+mn-ea"/>
                <a:cs typeface="+mn-cs"/>
              </a:defRPr>
            </a:lvl1pPr>
            <a:lvl2pPr marL="0" indent="0" algn="l" defTabSz="457200" rtl="0" eaLnBrk="1" latinLnBrk="0" hangingPunct="1">
              <a:lnSpc>
                <a:spcPts val="1900"/>
              </a:lnSpc>
              <a:spcBef>
                <a:spcPts val="0"/>
              </a:spcBef>
              <a:buFontTx/>
              <a:buNone/>
              <a:defRPr sz="1800" kern="1200">
                <a:solidFill>
                  <a:schemeClr val="tx1">
                    <a:lumMod val="50000"/>
                    <a:lumOff val="50000"/>
                  </a:schemeClr>
                </a:solidFill>
                <a:latin typeface="Arial"/>
                <a:ea typeface="+mn-ea"/>
                <a:cs typeface="+mn-cs"/>
              </a:defRPr>
            </a:lvl2pPr>
            <a:lvl3pPr marL="0" indent="0" algn="l" defTabSz="457200" rtl="0" eaLnBrk="1" latinLnBrk="0" hangingPunct="1">
              <a:lnSpc>
                <a:spcPts val="1700"/>
              </a:lnSpc>
              <a:spcBef>
                <a:spcPts val="0"/>
              </a:spcBef>
              <a:buFontTx/>
              <a:buNone/>
              <a:defRPr sz="1600" kern="1200" baseline="0">
                <a:solidFill>
                  <a:schemeClr val="tx1"/>
                </a:solidFill>
                <a:latin typeface="Arial"/>
                <a:ea typeface="+mn-ea"/>
                <a:cs typeface="+mn-cs"/>
              </a:defRPr>
            </a:lvl3pPr>
            <a:lvl4pPr marL="262800" indent="-136800" algn="l" defTabSz="457200" rtl="0" eaLnBrk="1" latinLnBrk="0" hangingPunct="1">
              <a:spcBef>
                <a:spcPts val="0"/>
              </a:spcBef>
              <a:buFont typeface="Lucida Grande"/>
              <a:buChar char="&gt;"/>
              <a:defRPr sz="1600" kern="1200" baseline="0">
                <a:solidFill>
                  <a:schemeClr val="tx1">
                    <a:lumMod val="50000"/>
                    <a:lumOff val="50000"/>
                  </a:schemeClr>
                </a:solidFill>
                <a:latin typeface="Arial"/>
                <a:ea typeface="+mn-ea"/>
                <a:cs typeface="+mn-cs"/>
              </a:defRPr>
            </a:lvl4pPr>
            <a:lvl5pPr marL="457200" indent="-136800" algn="l" defTabSz="457200" rtl="0" eaLnBrk="1" latinLnBrk="0" hangingPunct="1">
              <a:lnSpc>
                <a:spcPts val="1400"/>
              </a:lnSpc>
              <a:spcBef>
                <a:spcPts val="0"/>
              </a:spcBef>
              <a:buFont typeface="Arial"/>
              <a:buChar char="–"/>
              <a:defRPr sz="1200" kern="1200" baseline="0">
                <a:solidFill>
                  <a:schemeClr val="tx1">
                    <a:lumMod val="50000"/>
                    <a:lumOff val="50000"/>
                  </a:schemeClr>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9388"/>
            <a:r>
              <a:rPr lang="en-US" sz="1200" dirty="0" smtClean="0">
                <a:solidFill>
                  <a:srgbClr val="003F72"/>
                </a:solidFill>
              </a:rPr>
              <a:t>Requirement 2 </a:t>
            </a:r>
            <a:r>
              <a:rPr lang="en-US" sz="1200" dirty="0" smtClean="0">
                <a:solidFill>
                  <a:prstClr val="black"/>
                </a:solidFill>
              </a:rPr>
              <a:t>– transparent and documented PR selection process</a:t>
            </a:r>
          </a:p>
          <a:p>
            <a:pPr marL="350838" indent="-171450">
              <a:buFont typeface="Arial" panose="020B0604020202020204" pitchFamily="34" charset="0"/>
              <a:buChar char="•"/>
            </a:pPr>
            <a:r>
              <a:rPr lang="en-US" sz="1200" b="1" dirty="0" smtClean="0">
                <a:solidFill>
                  <a:prstClr val="black"/>
                </a:solidFill>
              </a:rPr>
              <a:t>Light review if re-selection of PR</a:t>
            </a:r>
            <a:r>
              <a:rPr lang="en-US" sz="1200" dirty="0" smtClean="0">
                <a:solidFill>
                  <a:prstClr val="black"/>
                </a:solidFill>
              </a:rPr>
              <a:t>:</a:t>
            </a:r>
          </a:p>
          <a:p>
            <a:pPr marL="613638" lvl="3" indent="-171450">
              <a:buFont typeface="Arial" panose="020B0604020202020204" pitchFamily="34" charset="0"/>
              <a:buChar char="•"/>
            </a:pPr>
            <a:r>
              <a:rPr lang="en-US" sz="1100" dirty="0" smtClean="0">
                <a:solidFill>
                  <a:prstClr val="black">
                    <a:lumMod val="50000"/>
                    <a:lumOff val="50000"/>
                  </a:prstClr>
                </a:solidFill>
              </a:rPr>
              <a:t>CCM eligibility narrative</a:t>
            </a:r>
          </a:p>
          <a:p>
            <a:pPr marL="613638" lvl="3" indent="-171450">
              <a:buFont typeface="Arial" panose="020B0604020202020204" pitchFamily="34" charset="0"/>
              <a:buChar char="•"/>
            </a:pPr>
            <a:r>
              <a:rPr lang="en-US" sz="1100" dirty="0" smtClean="0">
                <a:solidFill>
                  <a:prstClr val="black">
                    <a:lumMod val="50000"/>
                    <a:lumOff val="50000"/>
                  </a:prstClr>
                </a:solidFill>
              </a:rPr>
              <a:t>Statement of compliance with CCM Eligibility Requirement 2</a:t>
            </a:r>
          </a:p>
          <a:p>
            <a:pPr marL="350838" indent="-171450">
              <a:buFont typeface="Arial" panose="020B0604020202020204" pitchFamily="34" charset="0"/>
              <a:buChar char="•"/>
            </a:pPr>
            <a:r>
              <a:rPr lang="en-US" sz="1200" b="1" dirty="0" smtClean="0">
                <a:solidFill>
                  <a:prstClr val="black"/>
                </a:solidFill>
              </a:rPr>
              <a:t>Standard review if new PR or poor performing PR is selected</a:t>
            </a:r>
            <a:r>
              <a:rPr lang="en-US" sz="1200" dirty="0" smtClean="0">
                <a:solidFill>
                  <a:prstClr val="black"/>
                </a:solidFill>
              </a:rPr>
              <a:t>:</a:t>
            </a:r>
            <a:endParaRPr lang="en-GB" sz="1200" dirty="0" smtClean="0">
              <a:solidFill>
                <a:prstClr val="black"/>
              </a:solidFill>
            </a:endParaRPr>
          </a:p>
          <a:p>
            <a:pPr marL="613638" lvl="3" indent="-171450">
              <a:buFont typeface="Arial" panose="020B0604020202020204" pitchFamily="34" charset="0"/>
              <a:buChar char="•"/>
            </a:pPr>
            <a:r>
              <a:rPr lang="en-US" sz="1100" dirty="0" smtClean="0">
                <a:solidFill>
                  <a:prstClr val="black">
                    <a:lumMod val="50000"/>
                    <a:lumOff val="50000"/>
                  </a:prstClr>
                </a:solidFill>
              </a:rPr>
              <a:t>CCM eligibility narrative</a:t>
            </a:r>
          </a:p>
          <a:p>
            <a:pPr marL="613638" lvl="3" indent="-171450">
              <a:buFont typeface="Arial" panose="020B0604020202020204" pitchFamily="34" charset="0"/>
              <a:buChar char="•"/>
            </a:pPr>
            <a:r>
              <a:rPr lang="en-US" sz="1100" dirty="0" smtClean="0">
                <a:solidFill>
                  <a:prstClr val="black">
                    <a:lumMod val="50000"/>
                    <a:lumOff val="50000"/>
                  </a:prstClr>
                </a:solidFill>
              </a:rPr>
              <a:t>Key supporting documents</a:t>
            </a:r>
            <a:endParaRPr lang="en-GB" sz="1100" u="sng" dirty="0">
              <a:solidFill>
                <a:prstClr val="black">
                  <a:lumMod val="50000"/>
                  <a:lumOff val="50000"/>
                </a:prstClr>
              </a:solidFill>
            </a:endParaRPr>
          </a:p>
        </p:txBody>
      </p:sp>
    </p:spTree>
    <p:custDataLst>
      <p:tags r:id="rId1"/>
    </p:custDataLst>
    <p:extLst>
      <p:ext uri="{BB962C8B-B14F-4D97-AF65-F5344CB8AC3E}">
        <p14:creationId xmlns:p14="http://schemas.microsoft.com/office/powerpoint/2010/main" val="2023712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GF Dark Blue">
      <a:dk1>
        <a:sysClr val="windowText" lastClr="000000"/>
      </a:dk1>
      <a:lt1>
        <a:sysClr val="window" lastClr="FFFFFF"/>
      </a:lt1>
      <a:dk2>
        <a:srgbClr val="003F72"/>
      </a:dk2>
      <a:lt2>
        <a:srgbClr val="CCD9E3"/>
      </a:lt2>
      <a:accent1>
        <a:srgbClr val="99B2C7"/>
      </a:accent1>
      <a:accent2>
        <a:srgbClr val="668CAA"/>
      </a:accent2>
      <a:accent3>
        <a:srgbClr val="33658E"/>
      </a:accent3>
      <a:accent4>
        <a:srgbClr val="69BE28"/>
      </a:accent4>
      <a:accent5>
        <a:srgbClr val="9A996E"/>
      </a:accent5>
      <a:accent6>
        <a:srgbClr val="C6AC00"/>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5" id="{3358041E-A014-400E-853B-F439B6731313}" vid="{544FD414-C1A3-4D7F-807E-D7538BA680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251DE90A538740BC6F460ACF393171" ma:contentTypeVersion="0" ma:contentTypeDescription="Create a new document." ma:contentTypeScope="" ma:versionID="8745cf6a0f3657c263584a7ed12219ad">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B1B2B6-2EDE-4F23-82C8-4B50A7B4FA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97C538D8-C112-4C60-A1AF-EE8D972E82D5}">
  <ds:schemaRefs>
    <ds:schemaRef ds:uri="http://schemas.microsoft.com/office/2006/documentManagement/types"/>
    <ds:schemaRef ds:uri="http://purl.org/dc/elements/1.1/"/>
    <ds:schemaRef ds:uri="http://www.w3.org/XML/1998/namespace"/>
    <ds:schemaRef ds:uri="http://purl.org/dc/dcmitype/"/>
    <ds:schemaRef ds:uri="http://schemas.microsoft.com/office/2006/metadata/propertie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799CBEA0-6724-4B52-B19B-EA5981164B3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Presentation_Darkblue_en</Template>
  <TotalTime>199</TotalTime>
  <Words>4829</Words>
  <Application>Microsoft Office PowerPoint</Application>
  <PresentationFormat>On-screen Show (16:9)</PresentationFormat>
  <Paragraphs>854</Paragraphs>
  <Slides>53</Slides>
  <Notes>17</Notes>
  <HiddenSlides>3</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53</vt:i4>
      </vt:variant>
    </vt:vector>
  </HeadingPairs>
  <TitlesOfParts>
    <vt:vector size="61" baseType="lpstr">
      <vt:lpstr>SimHei</vt:lpstr>
      <vt:lpstr>Arial</vt:lpstr>
      <vt:lpstr>Calibri</vt:lpstr>
      <vt:lpstr>Courier New</vt:lpstr>
      <vt:lpstr>Lucida Grande</vt:lpstr>
      <vt:lpstr>Wingdings</vt:lpstr>
      <vt:lpstr>Office Theme</vt:lpstr>
      <vt:lpstr>think-cell Slide</vt:lpstr>
      <vt:lpstr>PowerPoint Presentation</vt:lpstr>
      <vt:lpstr>Contents</vt:lpstr>
      <vt:lpstr>PowerPoint Presentation</vt:lpstr>
      <vt:lpstr>Contents</vt:lpstr>
      <vt:lpstr>Key principles of the funding request</vt:lpstr>
      <vt:lpstr>PowerPoint Presentation</vt:lpstr>
      <vt:lpstr>Prioritized above allocation request </vt:lpstr>
      <vt:lpstr>CCM Eligibility Requirements</vt:lpstr>
      <vt:lpstr>Contents</vt:lpstr>
      <vt:lpstr>Program Continuation: definition and eligibility</vt:lpstr>
      <vt:lpstr>PowerPoint Presentation</vt:lpstr>
      <vt:lpstr>What is a material change?  </vt:lpstr>
      <vt:lpstr>How is it assessed?    </vt:lpstr>
      <vt:lpstr>Program Continuation Request  Overview</vt:lpstr>
      <vt:lpstr>Program Continuation Request  Cover Letter</vt:lpstr>
      <vt:lpstr>Program Continuation Request Applicant Self-Assessment</vt:lpstr>
      <vt:lpstr>Program Continuation Request Applicant Self-Assessment</vt:lpstr>
      <vt:lpstr>Program Continuation Request Applicant Self-Assessment</vt:lpstr>
      <vt:lpstr>Program Continuation Request Annex 1</vt:lpstr>
      <vt:lpstr>Next steps</vt:lpstr>
      <vt:lpstr>Contents</vt:lpstr>
      <vt:lpstr>Contents</vt:lpstr>
      <vt:lpstr>Tailored to material change application form (1/3)  Overview</vt:lpstr>
      <vt:lpstr>PowerPoint Presentation</vt:lpstr>
      <vt:lpstr>PowerPoint Presentation</vt:lpstr>
      <vt:lpstr>Contents</vt:lpstr>
      <vt:lpstr>Key principles of the funding request </vt:lpstr>
      <vt:lpstr>Tailored to transition application form Overview</vt:lpstr>
      <vt:lpstr>Tailored to transition application form  Section 1</vt:lpstr>
      <vt:lpstr>Tailored to transition application form  Section 2</vt:lpstr>
      <vt:lpstr>Tailored to transition application form  Section 3</vt:lpstr>
      <vt:lpstr>Tailored to transition application form  Section 4</vt:lpstr>
      <vt:lpstr>Mandatory attachments What are they?</vt:lpstr>
      <vt:lpstr>Transition Work-Plan</vt:lpstr>
      <vt:lpstr>Contents</vt:lpstr>
      <vt:lpstr>Full Review application form Overview</vt:lpstr>
      <vt:lpstr>Full Review application form  Questions</vt:lpstr>
      <vt:lpstr>Full Review application form  Questions</vt:lpstr>
      <vt:lpstr>Full Review application form  Questions</vt:lpstr>
      <vt:lpstr>Contents</vt:lpstr>
      <vt:lpstr>Core documents  What are they? – what is different?</vt:lpstr>
      <vt:lpstr>PowerPoint Presentation</vt:lpstr>
      <vt:lpstr>D4I and Core Documents</vt:lpstr>
      <vt:lpstr>Performance Framework (2/4)</vt:lpstr>
      <vt:lpstr>Performance Framework (3/4)</vt:lpstr>
      <vt:lpstr>Performance Framework (4/4)</vt:lpstr>
      <vt:lpstr>Budget  </vt:lpstr>
      <vt:lpstr>Programmatic Gap Tables What’s new (and what is not) </vt:lpstr>
      <vt:lpstr>Funding Landscape Tables (1/2) What’s new (and what is not)</vt:lpstr>
      <vt:lpstr>Funding Landscape Tables (2/2)</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Jhong Chung</dc:creator>
  <cp:lastModifiedBy>Caleb Starrenburg</cp:lastModifiedBy>
  <cp:revision>34</cp:revision>
  <cp:lastPrinted>2016-12-14T07:26:26Z</cp:lastPrinted>
  <dcterms:created xsi:type="dcterms:W3CDTF">2016-12-12T15:04:56Z</dcterms:created>
  <dcterms:modified xsi:type="dcterms:W3CDTF">2016-12-15T09:33:27Z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0x01010052251DE90A538740BC6F460ACF393171</vt:lpwstr>
  </property>
  <property fmtid="{D5CDD505-2E9C-101B-9397-08002B2CF9AE}" pid="3" name="ArticulateGUID">
    <vt:lpwstr>81419BEE-77D4-4628-911E-302E75CF3063</vt:lpwstr>
  </property>
  <property fmtid="{D5CDD505-2E9C-101B-9397-08002B2CF9AE}" pid="4" name="ArticulatePath">
    <vt:lpwstr>Presentation4</vt:lpwstr>
  </property>
</Properties>
</file>